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88" r:id="rId2"/>
    <p:sldId id="389" r:id="rId3"/>
    <p:sldId id="429" r:id="rId4"/>
    <p:sldId id="408" r:id="rId5"/>
    <p:sldId id="407" r:id="rId6"/>
    <p:sldId id="424" r:id="rId7"/>
    <p:sldId id="422" r:id="rId8"/>
    <p:sldId id="425" r:id="rId9"/>
    <p:sldId id="426" r:id="rId10"/>
    <p:sldId id="427" r:id="rId11"/>
    <p:sldId id="409" r:id="rId12"/>
    <p:sldId id="428" r:id="rId13"/>
    <p:sldId id="411" r:id="rId14"/>
    <p:sldId id="412" r:id="rId15"/>
    <p:sldId id="413" r:id="rId16"/>
    <p:sldId id="421" r:id="rId17"/>
    <p:sldId id="414" r:id="rId18"/>
    <p:sldId id="369" r:id="rId19"/>
    <p:sldId id="339" r:id="rId20"/>
    <p:sldId id="430" r:id="rId21"/>
    <p:sldId id="431" r:id="rId22"/>
    <p:sldId id="432" r:id="rId23"/>
    <p:sldId id="433" r:id="rId24"/>
    <p:sldId id="435" r:id="rId25"/>
    <p:sldId id="436" r:id="rId26"/>
    <p:sldId id="370" r:id="rId27"/>
    <p:sldId id="437" r:id="rId28"/>
    <p:sldId id="405" r:id="rId29"/>
    <p:sldId id="371" r:id="rId30"/>
    <p:sldId id="438" r:id="rId31"/>
    <p:sldId id="258" r:id="rId32"/>
    <p:sldId id="259" r:id="rId33"/>
    <p:sldId id="260" r:id="rId34"/>
    <p:sldId id="261" r:id="rId35"/>
    <p:sldId id="262" r:id="rId36"/>
    <p:sldId id="278" r:id="rId37"/>
    <p:sldId id="267" r:id="rId38"/>
    <p:sldId id="439" r:id="rId39"/>
    <p:sldId id="440" r:id="rId40"/>
    <p:sldId id="441" r:id="rId41"/>
    <p:sldId id="442" r:id="rId42"/>
    <p:sldId id="263" r:id="rId43"/>
    <p:sldId id="265" r:id="rId44"/>
    <p:sldId id="447" r:id="rId45"/>
    <p:sldId id="264" r:id="rId46"/>
    <p:sldId id="290" r:id="rId47"/>
    <p:sldId id="291" r:id="rId48"/>
    <p:sldId id="292" r:id="rId49"/>
    <p:sldId id="293" r:id="rId50"/>
    <p:sldId id="331" r:id="rId51"/>
    <p:sldId id="296" r:id="rId52"/>
    <p:sldId id="297" r:id="rId53"/>
    <p:sldId id="300" r:id="rId54"/>
    <p:sldId id="301" r:id="rId55"/>
    <p:sldId id="302" r:id="rId56"/>
    <p:sldId id="448" r:id="rId57"/>
    <p:sldId id="443" r:id="rId58"/>
    <p:sldId id="445" r:id="rId59"/>
    <p:sldId id="446" r:id="rId60"/>
    <p:sldId id="303" r:id="rId61"/>
    <p:sldId id="306" r:id="rId62"/>
    <p:sldId id="307" r:id="rId63"/>
    <p:sldId id="308" r:id="rId64"/>
    <p:sldId id="309" r:id="rId65"/>
    <p:sldId id="310" r:id="rId66"/>
    <p:sldId id="451" r:id="rId67"/>
    <p:sldId id="311" r:id="rId68"/>
    <p:sldId id="450" r:id="rId69"/>
    <p:sldId id="312" r:id="rId70"/>
    <p:sldId id="313" r:id="rId71"/>
    <p:sldId id="316" r:id="rId72"/>
    <p:sldId id="337" r:id="rId73"/>
    <p:sldId id="336" r:id="rId74"/>
    <p:sldId id="288" r:id="rId75"/>
    <p:sldId id="330" r:id="rId76"/>
    <p:sldId id="449" r:id="rId77"/>
    <p:sldId id="452"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3" d="100"/>
          <a:sy n="83" d="100"/>
        </p:scale>
        <p:origin x="-1416"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754463-E15E-4A5C-9CFD-9519AD0F78C3}" type="datetimeFigureOut">
              <a:rPr lang="en-US" smtClean="0"/>
              <a:pPr/>
              <a:t>1/21/2018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73A3D5-645C-479A-AD22-6700FD624A4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eaLnBrk="1" hangingPunct="1">
              <a:spcBef>
                <a:spcPct val="0"/>
              </a:spcBef>
            </a:pPr>
            <a:endParaRPr lang="en-US" smtClean="0"/>
          </a:p>
        </p:txBody>
      </p:sp>
      <p:sp>
        <p:nvSpPr>
          <p:cNvPr id="64516" name="Slide Number Placeholder 3"/>
          <p:cNvSpPr>
            <a:spLocks noGrp="1"/>
          </p:cNvSpPr>
          <p:nvPr>
            <p:ph type="sldNum" sz="quarter" idx="5"/>
          </p:nvPr>
        </p:nvSpPr>
        <p:spPr>
          <a:noFill/>
        </p:spPr>
        <p:txBody>
          <a:bodyPr/>
          <a:lstStyle/>
          <a:p>
            <a:fld id="{DB66D89D-4946-4B6D-92E2-A89633DC934C}" type="slidenum">
              <a:rPr lang="en-US"/>
              <a:pPr/>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873A3D5-645C-479A-AD22-6700FD624A45}" type="slidenum">
              <a:rPr lang="en-US" smtClean="0"/>
              <a:pPr/>
              <a:t>17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openxmlformats.org/officeDocument/2006/relationships/image" Target="../media/image3.png"/><Relationship Id="rId2" Type="http://schemas.openxmlformats.org/officeDocument/2006/relationships/hyperlink" Target="https://www.google.co.in/url?sa=i&amp;rct=j&amp;q=&amp;esrc=s&amp;source=images&amp;cd=&amp;cad=rja&amp;uact=8&amp;ved=0ahUKEwjVrrm57d7YAhUJVZQKHYV4BL4QjRwIBw&amp;url=https://www.quora.com/What-is-the-best-Python-tutorial-for-machine-learning&amp;psig=AOvVaw0kcRMnpqGsQv8ota0lzlha&amp;ust=1516273195153180" TargetMode="External"/><Relationship Id="rId1" Type="http://schemas.openxmlformats.org/officeDocument/2006/relationships/slideLayout" Target="../slideLayouts/slideLayout7.xml"/><Relationship Id="rId6" Type="http://schemas.openxmlformats.org/officeDocument/2006/relationships/hyperlink" Target="https://www.google.co.in/url?sa=i&amp;rct=j&amp;q=&amp;esrc=s&amp;source=images&amp;cd=&amp;ved=0ahUKEwjQgsuL7t7YAhWKmJQKHWxYDeoQjRwIBw&amp;url=https://www.dexlabanalytics.com/online-courses/machine-learning-python&amp;psig=AOvVaw0kcRMnpqGsQv8ota0lzlha&amp;ust=1516273195153180" TargetMode="External"/><Relationship Id="rId5" Type="http://schemas.openxmlformats.org/officeDocument/2006/relationships/image" Target="../media/image2.jpeg"/><Relationship Id="rId4" Type="http://schemas.openxmlformats.org/officeDocument/2006/relationships/hyperlink" Target="https://www.google.co.in/url?sa=i&amp;rct=j&amp;q=&amp;esrc=s&amp;source=images&amp;cd=&amp;cad=rja&amp;uact=8&amp;ved=0ahUKEwi497T57d7YAhXBVZQKHQx9AFUQjRwIBw&amp;url=https://www.safaribooksonline.com/library/view/machine-learning-using/9781634622318/&amp;psig=AOvVaw0kcRMnpqGsQv8ota0lzlha&amp;ust=151627319515318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google.co.in/url?sa=i&amp;rct=j&amp;q=&amp;esrc=s&amp;source=images&amp;cd=&amp;cad=rja&amp;uact=8&amp;ved=0ahUKEwjSsfXdv-bYAhVFQo8KHZGbAqkQjRwIBw&amp;url=https://www.slideshare.net/mrskennedy/nerve-impulse&amp;psig=AOvVaw3fcYsjvHy_yeYu6FEC2jub&amp;ust=1516535774244010"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google.co.in/url?sa=i&amp;rct=j&amp;q=&amp;esrc=s&amp;source=images&amp;cd=&amp;cad=rja&amp;uact=8&amp;ved=0ahUKEwip4KqKsObYAhUYTI8KHX7KC04QjRwIBw&amp;url=http://virtual-lecture-hall.com/kra2605csschapter5/brain.html&amp;psig=AOvVaw1lgx6xVjM5PRxdzc333tvg&amp;ust=1516531882023699"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hyperlink" Target="https://www.google.co.in/url?sa=i&amp;rct=j&amp;q=&amp;esrc=s&amp;source=images&amp;cd=&amp;cad=rja&amp;uact=8&amp;ved=0ahUKEwjQlu7R5ObYAhXGpI8KHS39BdoQjRwIBw&amp;url=https://www.ebay.com/motors/blog/predicting-future-classics-infographic/&amp;psig=AOvVaw26ta7P2tD1inHgbIj09vhS&amp;ust=1516546026258841" TargetMode="External"/><Relationship Id="rId7" Type="http://schemas.openxmlformats.org/officeDocument/2006/relationships/hyperlink" Target="https://www.google.co.in/url?sa=i&amp;rct=j&amp;q=&amp;esrc=s&amp;source=images&amp;cd=&amp;cad=rja&amp;uact=8&amp;ved=0ahUKEwjZo7O55ebYAhVJQY8KHT9dAr4QjRwIBw&amp;url=https://blippar.com/en/resources/blog/2017/06/02/future-predictions-artificial-intelligence-and-automation-weekly-mash-186/&amp;psig=AOvVaw3keoOg7-YTsI0GwCYF_Vdq&amp;ust=1516546191766071" TargetMode="Externa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www.google.co.in/url?sa=i&amp;rct=j&amp;q=&amp;esrc=s&amp;source=images&amp;cd=&amp;cad=rja&amp;uact=8&amp;ved=0ahUKEwi0ovX_5ObYAhUHRo8KHZfYBmUQjRwIBw&amp;url=http://zentrade.online/durham-police-to-use-ai-to-predict-future-crimes-of-suspects/&amp;psig=AOvVaw3keoOg7-YTsI0GwCYF_Vdq&amp;ust=1516546191766071" TargetMode="External"/><Relationship Id="rId10" Type="http://schemas.openxmlformats.org/officeDocument/2006/relationships/image" Target="../media/image19.jpeg"/><Relationship Id="rId4" Type="http://schemas.openxmlformats.org/officeDocument/2006/relationships/image" Target="../media/image16.png"/><Relationship Id="rId9" Type="http://schemas.openxmlformats.org/officeDocument/2006/relationships/hyperlink" Target="https://www.google.co.in/url?sa=i&amp;rct=j&amp;q=&amp;esrc=s&amp;source=images&amp;cd=&amp;cad=rja&amp;uact=8&amp;ved=0ahUKEwiKiqTt5ebYAhXMuo8KHWw1BnUQjRwIBw&amp;url=https://www.pinterest.com/pin/47076758585112336/&amp;psig=AOvVaw0K2DRsWvi__3WC06ya-paI&amp;ust=151654640466464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google.co.in/url?sa=i&amp;rct=j&amp;q=&amp;esrc=s&amp;source=images&amp;cd=&amp;cad=rja&amp;uact=8&amp;ved=0ahUKEwjKt4PC5ubYAhWIM48KHUIOB2kQjRwIBw&amp;url=http://www.businessofapps.com/9-startups-building-ai-powered-chatbot-apps/&amp;psig=AOvVaw1oxz3m_UhhD88kEtoDP5hr&amp;ust=1516546572365764"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google.co.in/url?sa=i&amp;rct=j&amp;q=&amp;esrc=s&amp;source=images&amp;cd=&amp;cad=rja&amp;uact=8&amp;ved=0ahUKEwjUwOSw5-bYAhVHNo8KHQjXBpUQjRwIBw&amp;url=http://www.sagmart.com/news/Technology/us-approves-googles-ai-oriented-self-driving-car&amp;psig=AOvVaw2g2qC4vvshaRKfa6A5J8fR&amp;ust=1516546709378224"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www.google.co.in/url?sa=i&amp;rct=j&amp;q=&amp;esrc=s&amp;source=images&amp;cd=&amp;cad=rja&amp;uact=8&amp;ved=0ahUKEwiFqKyw6ObYAhXFpY8KHYRNAOcQjRwIBw&amp;url=https://www.engadget.com/2016/07/28/this-phone-powered-vision-test-can-replace-your-doctor/&amp;psig=AOvVaw3TVX_8Ia7Hn6n__ahc-Ueb&amp;ust=151654702400693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google.co.in/url?sa=i&amp;rct=j&amp;q=&amp;esrc=s&amp;source=images&amp;cd=&amp;cad=rja&amp;uact=8&amp;ved=0ahUKEwi-7az66ebYAhVFN48KHWdjD38QjRwIBw&amp;url=https://www.edureka.co/blog/deep-learning-tutorial&amp;psig=AOvVaw0MvCid9o1Vr6f9-E7JUx6x&amp;ust=1516547204807129" TargetMode="Externa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hyperlink" Target="https://www.google.co.in/url?sa=i&amp;rct=j&amp;q=&amp;esrc=s&amp;source=images&amp;cd=&amp;cad=rja&amp;uact=8&amp;ved=0ahUKEwilh_7Q6ubYAhUkTo8KHRTDD1AQjRwIBw&amp;url=http://beyondplm.com/2015/05/26/future-plm-ai-machines-a-dream-for-top-v-c-firms/&amp;psig=AOvVaw0MvCid9o1Vr6f9-E7JUx6x&amp;ust=1516547204807129"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https://www.google.co.in/url?sa=i&amp;rct=j&amp;q=&amp;esrc=s&amp;source=images&amp;cd=&amp;cad=rja&amp;uact=8&amp;ved=0ahUKEwi4ndrv6ubYAhUB5o8KHZIsC18QjRwIBw&amp;url=https://medium.com/music-tech-alliance/ai-composer-24c2ff0470c6&amp;psig=AOvVaw05TNQLMSXdU32jE4cLt-xg&amp;ust=1516547756832115"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google.co.in/url?sa=i&amp;rct=j&amp;q=&amp;esrc=s&amp;source=images&amp;cd=&amp;cad=rja&amp;uact=8&amp;ved=0ahUKEwiQ8JqR7ObYAhVCso8KHRUKD68QjRwIBw&amp;url=https://www.pitara.com/science-for-kids/5ws-and-h/what-is-artificial-intelligence/&amp;psig=AOvVaw2YO8CmNra6CMMzuB7HvvwY&amp;ust=1516547981405938"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google.co.in/url?sa=i&amp;rct=j&amp;q=&amp;esrc=s&amp;source=images&amp;cd=&amp;cad=rja&amp;uact=8&amp;ved=0ahUKEwjH2uLg7tzYAhVEFpQKHberAMAQjRwIBw&amp;url=https://www.neotalogic.com/2016/02/28/artificial-intelligence-in-law-the-state-of-play-2016-part-1/&amp;psig=AOvVaw0yF00dJOcsYqbdkdVPpdqf&amp;ust=1516205205484245"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www.google.co.in/url?sa=i&amp;rct=j&amp;q=&amp;esrc=s&amp;source=images&amp;cd=&amp;cad=rja&amp;uact=8&amp;ved=0ahUKEwjGlt-79KzYAhXLLY8KHcevDkgQjRwIBw&amp;url=https://www.datasciencecentral.com/profiles/blogs/the-data-science-project-lifecycle&amp;psig=AOvVaw3UMZivneYhmriTxDMuTx2E&amp;ust=1514556735981592"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google.co.in/url?sa=i&amp;rct=j&amp;q=&amp;esrc=s&amp;source=images&amp;cd=&amp;cad=rja&amp;uact=8&amp;ved=0ahUKEwjRs6--8ObYAhUEro8KHRLvApQQjRwIBw&amp;url=https://www.linkedin.com/pulse/machine-learning-digital-marketing-kumar-p&amp;psig=AOvVaw0d5FboMW9o6mMIqLLQXrS3&amp;ust=1516549179649516"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www.google.co.in/url?sa=i&amp;rct=j&amp;q=&amp;esrc=s&amp;source=images&amp;cd=&amp;cad=rja&amp;uact=8&amp;ved=0ahUKEwiX8eeD86zYAhVKs48KHTI2Ay4QjRwIBw&amp;url=https://www.frontiersin.org/articles/10.3389/fpls.2015.00740/full&amp;psig=AOvVaw3UMZivneYhmriTxDMuTx2E&amp;ust=1514556735981592"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www.google.co.in/url?sa=i&amp;rct=j&amp;q=&amp;esrc=s&amp;source=images&amp;cd=&amp;cad=rja&amp;uact=8&amp;ved=0ahUKEwjlxNqQ8-bYAhUGu48KHZUfCAUQjRwIBw&amp;url=http://slideplayer.com/slide/4423102/&amp;psig=AOvVaw0d5FboMW9o6mMIqLLQXrS3&amp;ust=1516549179649516"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www.google.co.in/url?sa=i&amp;rct=j&amp;q=&amp;esrc=s&amp;source=images&amp;cd=&amp;cad=rja&amp;uact=8&amp;ved=0ahUKEwioo-Co8ObYAhXFM48KHcLXClAQjRwIBw&amp;url=https://towardsdatascience.com/machine-learning-types-2-c1291d4f04b1&amp;psig=AOvVaw0d5FboMW9o6mMIqLLQXrS3&amp;ust=1516549179649516"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google.co.in/url?sa=i&amp;rct=j&amp;q=&amp;esrc=s&amp;source=images&amp;cd=&amp;cad=rja&amp;uact=8&amp;ved=0ahUKEwiv5sXk8ObYAhURTY8KHTYABpgQjRwIBw&amp;url=http://www.java-machine-learning.com/blog/unsupervised-learning/&amp;psig=AOvVaw0d5FboMW9o6mMIqLLQXrS3&amp;ust=1516549179649516"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google.co.in/url?sa=i&amp;rct=j&amp;q=&amp;esrc=s&amp;source=images&amp;cd=&amp;cad=rja&amp;uact=8&amp;ved=0ahUKEwj46Jmk8ebYAhVHLY8KHa4uAl4QjRwIBw&amp;url=http://www.ritchieng.com/machine-learning-unsupervised-learning/&amp;psig=AOvVaw0d5FboMW9o6mMIqLLQXrS3&amp;ust=1516549179649516"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google.co.in/url?sa=i&amp;rct=j&amp;q=&amp;esrc=s&amp;source=images&amp;cd=&amp;cad=rja&amp;uact=8&amp;ved=0ahUKEwi7mKji9-bYAhUKvo8KHWkYCQQQjRwIBw&amp;url=https://www.kdnuggets.com/2017/12/interview-rich-sutton-reinforcement-learning.html&amp;psig=AOvVaw0tx4YNXjueedx30EajVqBU&amp;ust=1516550846886529"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www.google.co.in/url?sa=i&amp;rct=j&amp;q=&amp;esrc=s&amp;source=images&amp;cd=&amp;cad=rja&amp;uact=8&amp;ved=0ahUKEwiAydC_9ubYAhVFqo8KHYASB7wQjRwIBw&amp;url=http://www.ausy.tu-darmstadt.de/Research&amp;psig=AOvVaw0tx4YNXjueedx30EajVqBU&amp;ust=1516550846886529"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www.google.co.in/url?sa=i&amp;rct=j&amp;q=&amp;esrc=s&amp;source=images&amp;cd=&amp;cad=rja&amp;uact=8&amp;ved=0ahUKEwiH8Orp9ubYAhXEqo8KHSRXC7wQjRwIBw&amp;url=http://www.krigolsonteaching.com/reinforcement-learning.html&amp;psig=AOvVaw0tx4YNXjueedx30EajVqBU&amp;ust=1516550846886529"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google.co.in/url?sa=i&amp;rct=j&amp;q=&amp;esrc=s&amp;source=images&amp;cd=&amp;cad=rja&amp;uact=8&amp;ved=0ahUKEwjXvOfesObYAhXJp48KHWgaDgoQjRwIBw&amp;url=http://www.midbrainpower.in/technical-details/supersonic-human-brain/parts-and-functions-of-human-brain/&amp;psig=AOvVaw07ag1dBagbv394o-noK80B&amp;ust=1516532150390221"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google.co.in/url?sa=i&amp;rct=j&amp;q=&amp;esrc=s&amp;source=images&amp;cd=&amp;cad=rja&amp;uact=8&amp;ved=0ahUKEwj5jNXRybPYAhWMOY8KHTXpBOgQjRwIBw&amp;url=http://en.proft.me/2015/12/24/types-machine-learning-algorithms/&amp;psig=AOvVaw0kRUQBbQzc1i2kJWSz4V6E&amp;ust=1514786508237086"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google.co.in/url?sa=i&amp;rct=j&amp;q=&amp;esrc=s&amp;source=images&amp;cd=&amp;cad=rja&amp;uact=8&amp;ved=0ahUKEwj4k47I8-bYAhVCPo8KHR9kDlIQjRwIBw&amp;url=https://www.researchgate.net/figure/Basic-structures-of-the-three-learning-paradigms-supervised-learning-reinforcement_260652455&amp;psig=AOvVaw0d5FboMW9o6mMIqLLQXrS3&amp;ust=1516549179649516"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700" name="Picture 12" descr="Image result for machine learning using python">
            <a:hlinkClick r:id="rId2"/>
          </p:cNvPr>
          <p:cNvPicPr>
            <a:picLocks noChangeAspect="1" noChangeArrowheads="1"/>
          </p:cNvPicPr>
          <p:nvPr/>
        </p:nvPicPr>
        <p:blipFill>
          <a:blip r:embed="rId3"/>
          <a:srcRect/>
          <a:stretch>
            <a:fillRect/>
          </a:stretch>
        </p:blipFill>
        <p:spPr bwMode="auto">
          <a:xfrm>
            <a:off x="5105401" y="4800600"/>
            <a:ext cx="4038600" cy="2057400"/>
          </a:xfrm>
          <a:prstGeom prst="rect">
            <a:avLst/>
          </a:prstGeom>
          <a:noFill/>
        </p:spPr>
      </p:pic>
      <p:pic>
        <p:nvPicPr>
          <p:cNvPr id="114702" name="Picture 14" descr="Image result for machine learning using python">
            <a:hlinkClick r:id="rId4"/>
          </p:cNvPr>
          <p:cNvPicPr>
            <a:picLocks noChangeAspect="1" noChangeArrowheads="1"/>
          </p:cNvPicPr>
          <p:nvPr/>
        </p:nvPicPr>
        <p:blipFill>
          <a:blip r:embed="rId5"/>
          <a:srcRect/>
          <a:stretch>
            <a:fillRect/>
          </a:stretch>
        </p:blipFill>
        <p:spPr bwMode="auto">
          <a:xfrm>
            <a:off x="0" y="4800600"/>
            <a:ext cx="3429000" cy="2057400"/>
          </a:xfrm>
          <a:prstGeom prst="rect">
            <a:avLst/>
          </a:prstGeom>
          <a:noFill/>
        </p:spPr>
      </p:pic>
      <p:pic>
        <p:nvPicPr>
          <p:cNvPr id="114704" name="Picture 16" descr="Related image">
            <a:hlinkClick r:id="rId6"/>
          </p:cNvPr>
          <p:cNvPicPr>
            <a:picLocks noChangeAspect="1" noChangeArrowheads="1"/>
          </p:cNvPicPr>
          <p:nvPr/>
        </p:nvPicPr>
        <p:blipFill>
          <a:blip r:embed="rId7"/>
          <a:srcRect/>
          <a:stretch>
            <a:fillRect/>
          </a:stretch>
        </p:blipFill>
        <p:spPr bwMode="auto">
          <a:xfrm>
            <a:off x="3505200" y="4800600"/>
            <a:ext cx="1524000" cy="2057400"/>
          </a:xfrm>
          <a:prstGeom prst="rect">
            <a:avLst/>
          </a:prstGeom>
          <a:noFill/>
        </p:spPr>
      </p:pic>
      <p:pic>
        <p:nvPicPr>
          <p:cNvPr id="114705" name="Picture 17"/>
          <p:cNvPicPr>
            <a:picLocks noChangeAspect="1" noChangeArrowheads="1"/>
          </p:cNvPicPr>
          <p:nvPr/>
        </p:nvPicPr>
        <p:blipFill>
          <a:blip r:embed="rId8"/>
          <a:srcRect/>
          <a:stretch>
            <a:fillRect/>
          </a:stretch>
        </p:blipFill>
        <p:spPr bwMode="auto">
          <a:xfrm>
            <a:off x="0" y="0"/>
            <a:ext cx="9144000"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470025"/>
          </a:xfrm>
          <a:solidFill>
            <a:schemeClr val="bg2"/>
          </a:solidFill>
          <a:ln>
            <a:solidFill>
              <a:schemeClr val="accent1"/>
            </a:solidFill>
          </a:ln>
          <a:scene3d>
            <a:camera prst="orthographicFront"/>
            <a:lightRig rig="threePt" dir="t"/>
          </a:scene3d>
          <a:sp3d>
            <a:bevelT prst="angle"/>
          </a:sp3d>
        </p:spPr>
        <p:txBody>
          <a:bodyPr/>
          <a:lstStyle/>
          <a:p>
            <a:r>
              <a:rPr lang="en-US" dirty="0" smtClean="0"/>
              <a:t>Neuron</a:t>
            </a:r>
            <a:endParaRPr lang="en-US" dirty="0"/>
          </a:p>
        </p:txBody>
      </p:sp>
      <p:sp>
        <p:nvSpPr>
          <p:cNvPr id="3" name="Subtitle 2"/>
          <p:cNvSpPr>
            <a:spLocks noGrp="1"/>
          </p:cNvSpPr>
          <p:nvPr>
            <p:ph type="subTitle" idx="1"/>
          </p:nvPr>
        </p:nvSpPr>
        <p:spPr>
          <a:xfrm>
            <a:off x="457200" y="2895600"/>
            <a:ext cx="8229600" cy="1752600"/>
          </a:xfrm>
        </p:spPr>
        <p:txBody>
          <a:bodyPr/>
          <a:lstStyle/>
          <a:p>
            <a:r>
              <a:rPr lang="en-US" b="1" dirty="0" smtClean="0">
                <a:solidFill>
                  <a:srgbClr val="C00000"/>
                </a:solidFill>
                <a:latin typeface="Times New Roman" charset="0"/>
                <a:cs typeface="Times New Roman" charset="0"/>
              </a:rPr>
              <a:t>Neurons are nerve cells that transmit </a:t>
            </a:r>
            <a:r>
              <a:rPr lang="en-US" b="1" i="1" dirty="0" smtClean="0">
                <a:solidFill>
                  <a:srgbClr val="C00000"/>
                </a:solidFill>
                <a:latin typeface="Times New Roman" charset="0"/>
                <a:cs typeface="Times New Roman" charset="0"/>
              </a:rPr>
              <a:t>signals </a:t>
            </a:r>
            <a:r>
              <a:rPr lang="en-US" b="1" dirty="0" smtClean="0">
                <a:solidFill>
                  <a:srgbClr val="C00000"/>
                </a:solidFill>
                <a:latin typeface="Times New Roman" charset="0"/>
                <a:cs typeface="Times New Roman" charset="0"/>
              </a:rPr>
              <a:t>or “</a:t>
            </a:r>
            <a:r>
              <a:rPr lang="en-US" b="1" i="1" dirty="0" smtClean="0">
                <a:solidFill>
                  <a:srgbClr val="C00000"/>
                </a:solidFill>
                <a:latin typeface="Times New Roman" charset="0"/>
                <a:cs typeface="Times New Roman" charset="0"/>
              </a:rPr>
              <a:t>messages</a:t>
            </a:r>
            <a:r>
              <a:rPr lang="en-US" b="1" dirty="0" smtClean="0">
                <a:solidFill>
                  <a:srgbClr val="C00000"/>
                </a:solidFill>
                <a:latin typeface="Times New Roman" charset="0"/>
                <a:cs typeface="Times New Roman" charset="0"/>
              </a:rPr>
              <a:t>” throughout the body. </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0" y="0"/>
            <a:ext cx="4191000" cy="914400"/>
          </a:xfrm>
          <a:solidFill>
            <a:srgbClr val="92D050"/>
          </a:solidFill>
          <a:scene3d>
            <a:camera prst="orthographicFront"/>
            <a:lightRig rig="threePt" dir="t"/>
          </a:scene3d>
          <a:sp3d>
            <a:bevelT prst="angle"/>
          </a:sp3d>
        </p:spPr>
        <p:txBody>
          <a:bodyPr>
            <a:normAutofit/>
          </a:bodyPr>
          <a:lstStyle/>
          <a:p>
            <a:pPr eaLnBrk="1" hangingPunct="1"/>
            <a:r>
              <a:rPr lang="en-US" sz="2800" b="1" dirty="0" smtClean="0"/>
              <a:t>The Structure of Neuron</a:t>
            </a:r>
          </a:p>
        </p:txBody>
      </p:sp>
      <p:sp>
        <p:nvSpPr>
          <p:cNvPr id="15363" name="Rectangle 2"/>
          <p:cNvSpPr>
            <a:spLocks noGrp="1" noChangeArrowheads="1"/>
          </p:cNvSpPr>
          <p:nvPr>
            <p:ph type="body" idx="1"/>
          </p:nvPr>
        </p:nvSpPr>
        <p:spPr>
          <a:xfrm>
            <a:off x="0" y="1219200"/>
            <a:ext cx="4171950" cy="5246370"/>
          </a:xfrm>
        </p:spPr>
        <p:txBody>
          <a:bodyPr>
            <a:normAutofit lnSpcReduction="10000"/>
          </a:bodyPr>
          <a:lstStyle/>
          <a:p>
            <a:pPr marL="597218"/>
            <a:r>
              <a:rPr lang="en-US" dirty="0" smtClean="0"/>
              <a:t>Dendrites receive signals.</a:t>
            </a:r>
          </a:p>
          <a:p>
            <a:pPr marL="597218"/>
            <a:r>
              <a:rPr lang="en-US" dirty="0" smtClean="0"/>
              <a:t>The cell body integrates signals.</a:t>
            </a:r>
          </a:p>
          <a:p>
            <a:pPr marL="597218"/>
            <a:r>
              <a:rPr lang="en-US" dirty="0" smtClean="0"/>
              <a:t>The axon transmits action potential. The myelin sheath makes the signal travel faster.</a:t>
            </a:r>
          </a:p>
          <a:p>
            <a:pPr marL="597218"/>
            <a:r>
              <a:rPr lang="en-US" dirty="0" smtClean="0"/>
              <a:t>Synaptic terminals transmit signals.</a:t>
            </a:r>
          </a:p>
        </p:txBody>
      </p:sp>
      <p:pic>
        <p:nvPicPr>
          <p:cNvPr id="15364" name="Picture 3"/>
          <p:cNvPicPr>
            <a:picLocks noChangeAspect="1" noChangeArrowheads="1"/>
          </p:cNvPicPr>
          <p:nvPr/>
        </p:nvPicPr>
        <p:blipFill>
          <a:blip r:embed="rId2"/>
          <a:srcRect/>
          <a:stretch>
            <a:fillRect/>
          </a:stretch>
        </p:blipFill>
        <p:spPr bwMode="auto">
          <a:xfrm>
            <a:off x="4724399" y="76200"/>
            <a:ext cx="4419601" cy="6629400"/>
          </a:xfrm>
          <a:prstGeom prst="rect">
            <a:avLst/>
          </a:prstGeom>
          <a:noFill/>
          <a:ln w="9525">
            <a:noFill/>
            <a:miter lim="800000"/>
            <a:headEnd/>
            <a:tailEnd/>
          </a:ln>
        </p:spPr>
      </p:pic>
    </p:spTree>
  </p:cSld>
  <p:clrMapOvr>
    <a:masterClrMapping/>
  </p:clrMapOvr>
  <p:transition spd="med">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Image result for difference between action and resting potential of neuron">
            <a:hlinkClick r:id="rId2"/>
          </p:cNvPr>
          <p:cNvPicPr>
            <a:picLocks noChangeAspect="1" noChangeArrowheads="1"/>
          </p:cNvPicPr>
          <p:nvPr/>
        </p:nvPicPr>
        <p:blipFill>
          <a:blip r:embed="rId3"/>
          <a:srcRect/>
          <a:stretch>
            <a:fillRect/>
          </a:stretch>
        </p:blipFill>
        <p:spPr bwMode="auto">
          <a:xfrm>
            <a:off x="304800" y="381000"/>
            <a:ext cx="8534400" cy="62484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3"/>
          <p:cNvPicPr>
            <a:picLocks noChangeAspect="1" noChangeArrowheads="1"/>
          </p:cNvPicPr>
          <p:nvPr/>
        </p:nvPicPr>
        <p:blipFill>
          <a:blip r:embed="rId2"/>
          <a:srcRect/>
          <a:stretch>
            <a:fillRect/>
          </a:stretch>
        </p:blipFill>
        <p:spPr bwMode="auto">
          <a:xfrm>
            <a:off x="0" y="76200"/>
            <a:ext cx="9144000" cy="6629400"/>
          </a:xfrm>
          <a:prstGeom prst="rect">
            <a:avLst/>
          </a:prstGeom>
          <a:noFill/>
          <a:ln w="9525">
            <a:noFill/>
            <a:miter lim="800000"/>
            <a:headEnd/>
            <a:tailEnd/>
          </a:ln>
        </p:spPr>
      </p:pic>
    </p:spTree>
  </p:cSld>
  <p:clrMapOvr>
    <a:masterClrMapping/>
  </p:clrMapOvr>
  <p:transition spd="med">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a:xfrm>
            <a:off x="0" y="0"/>
            <a:ext cx="3657600" cy="792162"/>
          </a:xfrm>
          <a:solidFill>
            <a:schemeClr val="bg2"/>
          </a:solidFill>
          <a:scene3d>
            <a:camera prst="orthographicFront"/>
            <a:lightRig rig="threePt" dir="t"/>
          </a:scene3d>
          <a:sp3d>
            <a:bevelT prst="angle"/>
          </a:sp3d>
        </p:spPr>
        <p:txBody>
          <a:bodyPr/>
          <a:lstStyle/>
          <a:p>
            <a:pPr eaLnBrk="1" hangingPunct="1"/>
            <a:r>
              <a:rPr lang="en-US" dirty="0" smtClean="0"/>
              <a:t>Synapse</a:t>
            </a:r>
          </a:p>
        </p:txBody>
      </p:sp>
      <p:sp>
        <p:nvSpPr>
          <p:cNvPr id="18435" name="Rectangle 2"/>
          <p:cNvSpPr>
            <a:spLocks noGrp="1" noChangeArrowheads="1"/>
          </p:cNvSpPr>
          <p:nvPr>
            <p:ph type="body" idx="1"/>
          </p:nvPr>
        </p:nvSpPr>
        <p:spPr>
          <a:xfrm>
            <a:off x="0" y="2286000"/>
            <a:ext cx="4114800" cy="2971800"/>
          </a:xfrm>
        </p:spPr>
        <p:txBody>
          <a:bodyPr>
            <a:normAutofit/>
          </a:bodyPr>
          <a:lstStyle/>
          <a:p>
            <a:pPr marL="597218"/>
            <a:r>
              <a:rPr lang="en-US" sz="2000" b="1" dirty="0" smtClean="0"/>
              <a:t>Neurons usually do not connect directly to one another. A gap called a synapse controls the transmission of signals.</a:t>
            </a:r>
          </a:p>
          <a:p>
            <a:pPr marL="597218"/>
            <a:r>
              <a:rPr lang="en-US" sz="2000" b="1" dirty="0" smtClean="0"/>
              <a:t>Neurotransmitters cross the synapse and stimulate the next neuron.</a:t>
            </a:r>
          </a:p>
        </p:txBody>
      </p:sp>
      <p:pic>
        <p:nvPicPr>
          <p:cNvPr id="18436" name="Picture 3"/>
          <p:cNvPicPr>
            <a:picLocks noChangeAspect="1" noChangeArrowheads="1"/>
          </p:cNvPicPr>
          <p:nvPr/>
        </p:nvPicPr>
        <p:blipFill>
          <a:blip r:embed="rId2"/>
          <a:srcRect/>
          <a:stretch>
            <a:fillRect/>
          </a:stretch>
        </p:blipFill>
        <p:spPr bwMode="auto">
          <a:xfrm>
            <a:off x="4297680" y="0"/>
            <a:ext cx="4846320" cy="6858000"/>
          </a:xfrm>
          <a:prstGeom prst="rect">
            <a:avLst/>
          </a:prstGeom>
          <a:noFill/>
          <a:ln w="9525">
            <a:noFill/>
            <a:miter lim="800000"/>
            <a:headEnd/>
            <a:tailEnd/>
          </a:ln>
        </p:spPr>
      </p:pic>
    </p:spTree>
  </p:cSld>
  <p:clrMapOvr>
    <a:masterClrMapping/>
  </p:clrMapOvr>
  <p:transition spd="med">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a:xfrm>
            <a:off x="457200" y="152400"/>
            <a:ext cx="8229600" cy="1143000"/>
          </a:xfrm>
          <a:solidFill>
            <a:schemeClr val="bg1">
              <a:lumMod val="85000"/>
            </a:schemeClr>
          </a:solidFill>
          <a:scene3d>
            <a:camera prst="orthographicFront"/>
            <a:lightRig rig="threePt" dir="t"/>
          </a:scene3d>
          <a:sp3d>
            <a:bevelT prst="angle"/>
          </a:sp3d>
        </p:spPr>
        <p:txBody>
          <a:bodyPr/>
          <a:lstStyle/>
          <a:p>
            <a:pPr eaLnBrk="1" hangingPunct="1"/>
            <a:r>
              <a:rPr lang="en-US" dirty="0" smtClean="0"/>
              <a:t>Some Neurotransmitters</a:t>
            </a:r>
          </a:p>
        </p:txBody>
      </p:sp>
      <p:graphicFrame>
        <p:nvGraphicFramePr>
          <p:cNvPr id="2" name="Group 2"/>
          <p:cNvGraphicFramePr>
            <a:graphicFrameLocks noGrp="1"/>
          </p:cNvGraphicFramePr>
          <p:nvPr/>
        </p:nvGraphicFramePr>
        <p:xfrm>
          <a:off x="480060" y="1920240"/>
          <a:ext cx="7875270" cy="4057653"/>
        </p:xfrm>
        <a:graphic>
          <a:graphicData uri="http://schemas.openxmlformats.org/drawingml/2006/table">
            <a:tbl>
              <a:tblPr/>
              <a:tblGrid>
                <a:gridCol w="2624614"/>
                <a:gridCol w="2624613"/>
                <a:gridCol w="2626043"/>
              </a:tblGrid>
              <a:tr h="577215">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2200" b="0" i="0" u="none" strike="noStrike" cap="none" normalizeH="0" baseline="0" smtClean="0">
                          <a:ln>
                            <a:noFill/>
                          </a:ln>
                          <a:solidFill>
                            <a:srgbClr val="FFFFFF"/>
                          </a:solidFill>
                          <a:effectLst/>
                          <a:latin typeface="Arial" charset="0"/>
                          <a:cs typeface="Arial" charset="0"/>
                          <a:sym typeface="Arial" charset="0"/>
                        </a:rPr>
                        <a:t>Neurotransmitter</a:t>
                      </a:r>
                    </a:p>
                  </a:txBody>
                  <a:tcPr marL="22860" marR="22860" marT="22860" marB="22860" anchor="ctr" horzOverflow="overflow">
                    <a:lnL w="25400" cap="flat" cmpd="sng" algn="ctr">
                      <a:solidFill>
                        <a:srgbClr val="3083CA"/>
                      </a:solidFill>
                      <a:prstDash val="solid"/>
                      <a:round/>
                      <a:headEnd type="none" w="med" len="med"/>
                      <a:tailEnd type="none" w="med" len="med"/>
                    </a:lnL>
                    <a:lnR w="25400" cap="flat" cmpd="sng" algn="ctr">
                      <a:solidFill>
                        <a:srgbClr val="3083CA"/>
                      </a:solidFill>
                      <a:prstDash val="solid"/>
                      <a:round/>
                      <a:headEnd type="none" w="med" len="med"/>
                      <a:tailEnd type="none" w="med" len="med"/>
                    </a:lnR>
                    <a:lnT w="25400" cap="flat" cmpd="sng" algn="ctr">
                      <a:solidFill>
                        <a:srgbClr val="3083CA"/>
                      </a:solidFill>
                      <a:prstDash val="solid"/>
                      <a:round/>
                      <a:headEnd type="none" w="med" len="med"/>
                      <a:tailEnd type="none" w="med" len="med"/>
                    </a:lnT>
                    <a:lnB w="25400" cap="flat" cmpd="sng" algn="ctr">
                      <a:solidFill>
                        <a:srgbClr val="3083CA"/>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2200" b="0" i="0" u="none" strike="noStrike" cap="none" normalizeH="0" baseline="0" smtClean="0">
                          <a:ln>
                            <a:noFill/>
                          </a:ln>
                          <a:solidFill>
                            <a:srgbClr val="FFFFFF"/>
                          </a:solidFill>
                          <a:effectLst/>
                          <a:latin typeface="Arial" charset="0"/>
                          <a:cs typeface="Arial" charset="0"/>
                          <a:sym typeface="Arial" charset="0"/>
                        </a:rPr>
                        <a:t>Location</a:t>
                      </a:r>
                    </a:p>
                  </a:txBody>
                  <a:tcPr marL="22860" marR="22860" marT="22860" marB="22860" anchor="ctr" horzOverflow="overflow">
                    <a:lnL w="25400" cap="flat" cmpd="sng" algn="ctr">
                      <a:solidFill>
                        <a:srgbClr val="3083CA"/>
                      </a:solidFill>
                      <a:prstDash val="solid"/>
                      <a:round/>
                      <a:headEnd type="none" w="med" len="med"/>
                      <a:tailEnd type="none" w="med" len="med"/>
                    </a:lnL>
                    <a:lnR w="25400" cap="flat" cmpd="sng" algn="ctr">
                      <a:solidFill>
                        <a:srgbClr val="3083CA"/>
                      </a:solidFill>
                      <a:prstDash val="solid"/>
                      <a:round/>
                      <a:headEnd type="none" w="med" len="med"/>
                      <a:tailEnd type="none" w="med" len="med"/>
                    </a:lnR>
                    <a:lnT w="25400" cap="flat" cmpd="sng" algn="ctr">
                      <a:solidFill>
                        <a:srgbClr val="3083CA"/>
                      </a:solidFill>
                      <a:prstDash val="solid"/>
                      <a:round/>
                      <a:headEnd type="none" w="med" len="med"/>
                      <a:tailEnd type="none" w="med" len="med"/>
                    </a:lnT>
                    <a:lnB w="25400" cap="flat" cmpd="sng" algn="ctr">
                      <a:solidFill>
                        <a:srgbClr val="3083CA"/>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2200" b="0" i="0" u="none" strike="noStrike" cap="none" normalizeH="0" baseline="0" smtClean="0">
                          <a:ln>
                            <a:noFill/>
                          </a:ln>
                          <a:solidFill>
                            <a:srgbClr val="FFFFFF"/>
                          </a:solidFill>
                          <a:effectLst/>
                          <a:latin typeface="Arial" charset="0"/>
                          <a:cs typeface="Arial" charset="0"/>
                          <a:sym typeface="Arial" charset="0"/>
                        </a:rPr>
                        <a:t>Some Functions</a:t>
                      </a:r>
                    </a:p>
                  </a:txBody>
                  <a:tcPr marL="22860" marR="22860" marT="22860" marB="22860" anchor="ctr" horzOverflow="overflow">
                    <a:lnL w="25400" cap="flat" cmpd="sng" algn="ctr">
                      <a:solidFill>
                        <a:srgbClr val="3083CA"/>
                      </a:solidFill>
                      <a:prstDash val="solid"/>
                      <a:round/>
                      <a:headEnd type="none" w="med" len="med"/>
                      <a:tailEnd type="none" w="med" len="med"/>
                    </a:lnL>
                    <a:lnR w="25400" cap="flat" cmpd="sng" algn="ctr">
                      <a:solidFill>
                        <a:srgbClr val="3083CA"/>
                      </a:solidFill>
                      <a:prstDash val="solid"/>
                      <a:round/>
                      <a:headEnd type="none" w="med" len="med"/>
                      <a:tailEnd type="none" w="med" len="med"/>
                    </a:lnR>
                    <a:lnT w="25400" cap="flat" cmpd="sng" algn="ctr">
                      <a:solidFill>
                        <a:srgbClr val="3083CA"/>
                      </a:solidFill>
                      <a:prstDash val="solid"/>
                      <a:round/>
                      <a:headEnd type="none" w="med" len="med"/>
                      <a:tailEnd type="none" w="med" len="med"/>
                    </a:lnT>
                    <a:lnB w="25400" cap="flat" cmpd="sng" algn="ctr">
                      <a:solidFill>
                        <a:srgbClr val="3083CA"/>
                      </a:solidFill>
                      <a:prstDash val="solid"/>
                      <a:round/>
                      <a:headEnd type="none" w="med" len="med"/>
                      <a:tailEnd type="none" w="med" len="med"/>
                    </a:lnB>
                    <a:lnTlToBr>
                      <a:noFill/>
                    </a:lnTlToBr>
                    <a:lnBlToTr>
                      <a:noFill/>
                    </a:lnBlToTr>
                    <a:solidFill>
                      <a:schemeClr val="bg1">
                        <a:lumMod val="75000"/>
                      </a:schemeClr>
                    </a:solidFill>
                  </a:tcPr>
                </a:tc>
              </a:tr>
              <a:tr h="580073">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Acetylcholine</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3083CA"/>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Neuron-to-muscle synapse</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3083CA"/>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Activates muscles</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3083CA"/>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r>
              <a:tr h="580073">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Dopamine</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Mid-brain</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dirty="0" smtClean="0">
                          <a:ln>
                            <a:noFill/>
                          </a:ln>
                          <a:solidFill>
                            <a:srgbClr val="191919"/>
                          </a:solidFill>
                          <a:effectLst/>
                          <a:latin typeface="Arial" charset="0"/>
                          <a:cs typeface="Arial" charset="0"/>
                          <a:sym typeface="Arial" charset="0"/>
                        </a:rPr>
                        <a:t>Control of movement</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r>
              <a:tr h="580073">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Epinephrine</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Sympathetic system</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Stress response</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r>
              <a:tr h="580073">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Serotonin</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Midbrain, pons, medulla</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Mood, sleep</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r>
              <a:tr h="580073">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Endorphins</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Brain, spine</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Mood, pain reduction</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r>
              <a:tr h="580073">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Nitric Oxide</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smtClean="0">
                          <a:ln>
                            <a:noFill/>
                          </a:ln>
                          <a:solidFill>
                            <a:srgbClr val="191919"/>
                          </a:solidFill>
                          <a:effectLst/>
                          <a:latin typeface="Arial" charset="0"/>
                          <a:cs typeface="Arial" charset="0"/>
                          <a:sym typeface="Arial" charset="0"/>
                        </a:rPr>
                        <a:t>Brain</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
                          <a:srgbClr val="803DE9"/>
                        </a:buClr>
                        <a:buSzPct val="100000"/>
                        <a:buFont typeface="Lucida Grande" charset="0"/>
                        <a:buNone/>
                        <a:tabLst>
                          <a:tab pos="914400" algn="l"/>
                        </a:tabLst>
                      </a:pPr>
                      <a:r>
                        <a:rPr kumimoji="0" lang="en-US" sz="1600" b="0" i="0" u="none" strike="noStrike" cap="none" normalizeH="0" baseline="0" dirty="0" smtClean="0">
                          <a:ln>
                            <a:noFill/>
                          </a:ln>
                          <a:solidFill>
                            <a:srgbClr val="191919"/>
                          </a:solidFill>
                          <a:effectLst/>
                          <a:latin typeface="Arial" charset="0"/>
                          <a:cs typeface="Arial" charset="0"/>
                          <a:sym typeface="Arial" charset="0"/>
                        </a:rPr>
                        <a:t>Memory storage</a:t>
                      </a:r>
                    </a:p>
                  </a:txBody>
                  <a:tcPr marL="34290" marR="34290" marT="34290" marB="34290" anchor="ctr" horzOverflow="overflow">
                    <a:lnL w="25400" cap="flat" cmpd="sng" algn="ctr">
                      <a:solidFill>
                        <a:srgbClr val="ADADAD"/>
                      </a:solidFill>
                      <a:prstDash val="solid"/>
                      <a:round/>
                      <a:headEnd type="none" w="med" len="med"/>
                      <a:tailEnd type="none" w="med" len="med"/>
                    </a:lnL>
                    <a:lnR w="25400" cap="flat" cmpd="sng" algn="ctr">
                      <a:solidFill>
                        <a:srgbClr val="ADADAD"/>
                      </a:solidFill>
                      <a:prstDash val="solid"/>
                      <a:round/>
                      <a:headEnd type="none" w="med" len="med"/>
                      <a:tailEnd type="none" w="med" len="med"/>
                    </a:lnR>
                    <a:lnT w="25400" cap="flat" cmpd="sng" algn="ctr">
                      <a:solidFill>
                        <a:srgbClr val="ADADAD"/>
                      </a:solidFill>
                      <a:prstDash val="solid"/>
                      <a:round/>
                      <a:headEnd type="none" w="med" len="med"/>
                      <a:tailEnd type="none" w="med" len="med"/>
                    </a:lnT>
                    <a:lnB w="25400" cap="flat" cmpd="sng" algn="ctr">
                      <a:solidFill>
                        <a:srgbClr val="ADADAD"/>
                      </a:solidFill>
                      <a:prstDash val="solid"/>
                      <a:round/>
                      <a:headEnd type="none" w="med" len="med"/>
                      <a:tailEnd type="none" w="med" len="med"/>
                    </a:lnB>
                    <a:lnTlToBr>
                      <a:noFill/>
                    </a:lnTlToBr>
                    <a:lnBlToTr>
                      <a:noFill/>
                    </a:lnBlToTr>
                    <a:solidFill>
                      <a:schemeClr val="bg1">
                        <a:lumMod val="75000"/>
                      </a:schemeClr>
                    </a:solidFill>
                  </a:tcPr>
                </a:tc>
              </a:tr>
            </a:tbl>
          </a:graphicData>
        </a:graphic>
      </p:graphicFrame>
    </p:spTree>
  </p:cSld>
  <p:clrMapOvr>
    <a:masterClrMapping/>
  </p:clrMapOvr>
  <p:transition spd="med">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Image result for structure of the brain">
            <a:hlinkClick r:id="rId2"/>
          </p:cNvPr>
          <p:cNvPicPr>
            <a:picLocks noChangeAspect="1" noChangeArrowheads="1"/>
          </p:cNvPicPr>
          <p:nvPr/>
        </p:nvPicPr>
        <p:blipFill>
          <a:blip r:embed="rId3"/>
          <a:srcRect/>
          <a:stretch>
            <a:fillRect/>
          </a:stretch>
        </p:blipFill>
        <p:spPr bwMode="auto">
          <a:xfrm>
            <a:off x="685800" y="1752600"/>
            <a:ext cx="7315200" cy="2819400"/>
          </a:xfrm>
          <a:prstGeom prst="rect">
            <a:avLst/>
          </a:prstGeom>
          <a:noFill/>
          <a:ln>
            <a:solidFill>
              <a:schemeClr val="tx1"/>
            </a:solidFill>
          </a:ln>
          <a:scene3d>
            <a:camera prst="orthographicFront"/>
            <a:lightRig rig="threePt" dir="t"/>
          </a:scene3d>
          <a:sp3d>
            <a:bevelT w="139700" h="139700" prst="divot"/>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a:xfrm>
            <a:off x="457200" y="0"/>
            <a:ext cx="8229600" cy="1143000"/>
          </a:xfrm>
        </p:spPr>
        <p:txBody>
          <a:bodyPr/>
          <a:lstStyle/>
          <a:p>
            <a:pPr eaLnBrk="1" hangingPunct="1"/>
            <a:r>
              <a:rPr lang="en-US" b="1" dirty="0" smtClean="0"/>
              <a:t>Neural Organization</a:t>
            </a:r>
          </a:p>
        </p:txBody>
      </p:sp>
      <p:pic>
        <p:nvPicPr>
          <p:cNvPr id="31747" name="Picture 2"/>
          <p:cNvPicPr>
            <a:picLocks noChangeAspect="1" noChangeArrowheads="1"/>
          </p:cNvPicPr>
          <p:nvPr/>
        </p:nvPicPr>
        <p:blipFill>
          <a:blip r:embed="rId3"/>
          <a:srcRect b="7359"/>
          <a:stretch>
            <a:fillRect/>
          </a:stretch>
        </p:blipFill>
        <p:spPr bwMode="auto">
          <a:xfrm>
            <a:off x="304800" y="1143000"/>
            <a:ext cx="8839200" cy="5715000"/>
          </a:xfrm>
          <a:prstGeom prst="rect">
            <a:avLst/>
          </a:prstGeom>
          <a:noFill/>
          <a:ln w="9525">
            <a:solidFill>
              <a:schemeClr val="tx1"/>
            </a:solidFill>
            <a:miter lim="800000"/>
            <a:headEnd/>
            <a:tailEnd/>
          </a:ln>
        </p:spPr>
      </p:pic>
    </p:spTree>
  </p:cSld>
  <p:clrMapOvr>
    <a:masterClrMapping/>
  </p:clrMapOvr>
  <p:transition spd="med">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scene3d>
            <a:camera prst="orthographicFront"/>
            <a:lightRig rig="threePt" dir="t"/>
          </a:scene3d>
          <a:sp3d>
            <a:bevelT/>
          </a:sp3d>
        </p:spPr>
        <p:txBody>
          <a:bodyPr/>
          <a:lstStyle/>
          <a:p>
            <a:r>
              <a:rPr lang="en-US" dirty="0" smtClean="0"/>
              <a:t>What is Intelligence ?</a:t>
            </a:r>
            <a:endParaRPr lang="en-US" dirty="0"/>
          </a:p>
        </p:txBody>
      </p:sp>
      <p:sp>
        <p:nvSpPr>
          <p:cNvPr id="3" name="Content Placeholder 2"/>
          <p:cNvSpPr>
            <a:spLocks noGrp="1"/>
          </p:cNvSpPr>
          <p:nvPr>
            <p:ph idx="1"/>
          </p:nvPr>
        </p:nvSpPr>
        <p:spPr>
          <a:xfrm>
            <a:off x="304800" y="2057400"/>
            <a:ext cx="8229600" cy="2971800"/>
          </a:xfrm>
          <a:solidFill>
            <a:schemeClr val="bg1">
              <a:lumMod val="85000"/>
            </a:schemeClr>
          </a:solidFill>
          <a:ln>
            <a:solidFill>
              <a:schemeClr val="tx1"/>
            </a:solidFill>
          </a:ln>
          <a:scene3d>
            <a:camera prst="orthographicFront"/>
            <a:lightRig rig="threePt" dir="t"/>
          </a:scene3d>
          <a:sp3d>
            <a:bevelT prst="angle"/>
          </a:sp3d>
        </p:spPr>
        <p:txBody>
          <a:bodyPr>
            <a:normAutofit/>
          </a:bodyPr>
          <a:lstStyle/>
          <a:p>
            <a:pPr>
              <a:buNone/>
            </a:pPr>
            <a:r>
              <a:rPr lang="en-US" dirty="0" smtClean="0"/>
              <a:t>    Intelligence is a mental capability that involves the ability to understand reason, plan, solve problems, think abstractly, comprehend complex ideas, learn quickly and learn from experience. </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990600"/>
          </a:xfrm>
          <a:solidFill>
            <a:schemeClr val="bg1">
              <a:lumMod val="85000"/>
            </a:schemeClr>
          </a:solidFill>
          <a:scene3d>
            <a:camera prst="orthographicFront"/>
            <a:lightRig rig="threePt" dir="t"/>
          </a:scene3d>
          <a:sp3d>
            <a:bevelT/>
          </a:sp3d>
        </p:spPr>
        <p:txBody>
          <a:bodyPr/>
          <a:lstStyle/>
          <a:p>
            <a:r>
              <a:rPr lang="en-US" dirty="0" smtClean="0"/>
              <a:t>Applications of AI?</a:t>
            </a:r>
            <a:endParaRPr lang="en-US" dirty="0"/>
          </a:p>
        </p:txBody>
      </p:sp>
      <p:pic>
        <p:nvPicPr>
          <p:cNvPr id="1026" name="Picture 2"/>
          <p:cNvPicPr>
            <a:picLocks noChangeAspect="1" noChangeArrowheads="1"/>
          </p:cNvPicPr>
          <p:nvPr/>
        </p:nvPicPr>
        <p:blipFill>
          <a:blip r:embed="rId2"/>
          <a:srcRect/>
          <a:stretch>
            <a:fillRect/>
          </a:stretch>
        </p:blipFill>
        <p:spPr bwMode="auto">
          <a:xfrm>
            <a:off x="228600" y="1371600"/>
            <a:ext cx="8686800" cy="4953001"/>
          </a:xfrm>
          <a:prstGeom prst="rect">
            <a:avLst/>
          </a:prstGeom>
          <a:noFill/>
          <a:ln w="9525">
            <a:solidFill>
              <a:schemeClr val="tx1"/>
            </a:solidFill>
            <a:miter lim="800000"/>
            <a:headEnd/>
            <a:tailEnd/>
          </a:ln>
          <a:effectLst/>
          <a:scene3d>
            <a:camera prst="orthographicFront"/>
            <a:lightRig rig="threePt" dir="t"/>
          </a:scene3d>
          <a:sp3d>
            <a:bevelT prst="angle"/>
          </a:sp3d>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304800" y="152400"/>
            <a:ext cx="8458200" cy="646331"/>
          </a:xfrm>
          <a:prstGeom prst="rect">
            <a:avLst/>
          </a:prstGeom>
          <a:solidFill>
            <a:schemeClr val="bg1">
              <a:lumMod val="95000"/>
            </a:schemeClr>
          </a:solidFill>
          <a:ln w="9525">
            <a:noFill/>
            <a:miter lim="800000"/>
            <a:headEnd/>
            <a:tailEnd/>
          </a:ln>
          <a:effectLst/>
          <a:scene3d>
            <a:camera prst="orthographicFront"/>
            <a:lightRig rig="threePt" dir="t"/>
          </a:scene3d>
          <a:sp3d>
            <a:bevelT w="114300" prst="artDeco"/>
          </a:sp3d>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C00000"/>
                </a:solidFill>
                <a:effectLst/>
                <a:latin typeface="Calibri" pitchFamily="34" charset="0"/>
                <a:ea typeface="Times New Roman" pitchFamily="18" charset="0"/>
                <a:cs typeface="Times New Roman" pitchFamily="18" charset="0"/>
              </a:rPr>
              <a:t>Fundamental Skill Development Program on Python for Machine Learning</a:t>
            </a:r>
            <a:endParaRPr kumimoji="0" lang="en-US" sz="600" b="0" i="0" u="none" strike="noStrike" cap="none" normalizeH="0" baseline="0" dirty="0" smtClean="0">
              <a:ln>
                <a:noFill/>
              </a:ln>
              <a:solidFill>
                <a:srgbClr val="C00000"/>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Times New Roman" pitchFamily="18" charset="0"/>
              </a:rPr>
              <a:t>( 22-01-2018 to 31-01-2018)</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Table 2"/>
          <p:cNvGraphicFramePr>
            <a:graphicFrameLocks noGrp="1"/>
          </p:cNvGraphicFramePr>
          <p:nvPr/>
        </p:nvGraphicFramePr>
        <p:xfrm>
          <a:off x="381000" y="1447800"/>
          <a:ext cx="8610601" cy="4674420"/>
        </p:xfrm>
        <a:graphic>
          <a:graphicData uri="http://schemas.openxmlformats.org/drawingml/2006/table">
            <a:tbl>
              <a:tblPr>
                <a:effectLst>
                  <a:innerShdw blurRad="63500" dist="50800" dir="8100000">
                    <a:prstClr val="black">
                      <a:alpha val="50000"/>
                    </a:prstClr>
                  </a:innerShdw>
                </a:effectLst>
              </a:tblPr>
              <a:tblGrid>
                <a:gridCol w="1303088"/>
                <a:gridCol w="7307513"/>
              </a:tblGrid>
              <a:tr h="224641">
                <a:tc>
                  <a:txBody>
                    <a:bodyPr/>
                    <a:lstStyle/>
                    <a:p>
                      <a:pPr marL="0" marR="0" algn="ctr">
                        <a:lnSpc>
                          <a:spcPct val="115000"/>
                        </a:lnSpc>
                        <a:spcBef>
                          <a:spcPts val="0"/>
                        </a:spcBef>
                        <a:spcAft>
                          <a:spcPts val="0"/>
                        </a:spcAft>
                      </a:pPr>
                      <a:r>
                        <a:rPr lang="en-US" sz="1600" b="1" dirty="0">
                          <a:solidFill>
                            <a:schemeClr val="tx1"/>
                          </a:solidFill>
                          <a:latin typeface="Calibri"/>
                          <a:ea typeface="Times New Roman"/>
                          <a:cs typeface="Times New Roman"/>
                        </a:rPr>
                        <a:t>Day</a:t>
                      </a: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gn="ctr">
                        <a:lnSpc>
                          <a:spcPct val="115000"/>
                        </a:lnSpc>
                        <a:spcBef>
                          <a:spcPts val="0"/>
                        </a:spcBef>
                        <a:spcAft>
                          <a:spcPts val="0"/>
                        </a:spcAft>
                      </a:pPr>
                      <a:r>
                        <a:rPr lang="en-US" sz="1600" b="1" dirty="0">
                          <a:solidFill>
                            <a:schemeClr val="tx1"/>
                          </a:solidFill>
                          <a:latin typeface="Calibri"/>
                          <a:ea typeface="Times New Roman"/>
                          <a:cs typeface="Times New Roman"/>
                        </a:rPr>
                        <a:t>Deliverable</a:t>
                      </a: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r>
              <a:tr h="749636">
                <a:tc>
                  <a:txBody>
                    <a:bodyPr/>
                    <a:lstStyle/>
                    <a:p>
                      <a:pPr marL="0" marR="0" algn="ctr">
                        <a:lnSpc>
                          <a:spcPct val="115000"/>
                        </a:lnSpc>
                        <a:spcBef>
                          <a:spcPts val="0"/>
                        </a:spcBef>
                        <a:spcAft>
                          <a:spcPts val="0"/>
                        </a:spcAft>
                      </a:pPr>
                      <a:r>
                        <a:rPr lang="en-US" sz="1600" b="1" dirty="0">
                          <a:latin typeface="Calibri"/>
                          <a:ea typeface="Times New Roman"/>
                          <a:cs typeface="Times New Roman"/>
                        </a:rPr>
                        <a:t>D1</a:t>
                      </a: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nSpc>
                          <a:spcPct val="115000"/>
                        </a:lnSpc>
                        <a:spcBef>
                          <a:spcPts val="0"/>
                        </a:spcBef>
                        <a:spcAft>
                          <a:spcPts val="0"/>
                        </a:spcAft>
                        <a:buFont typeface="Arial" pitchFamily="34" charset="0"/>
                        <a:buChar char="•"/>
                      </a:pPr>
                      <a:r>
                        <a:rPr lang="en-US" sz="1400" b="1" dirty="0" smtClean="0">
                          <a:latin typeface="Calibri"/>
                          <a:ea typeface="Times New Roman"/>
                          <a:cs typeface="Times New Roman"/>
                        </a:rPr>
                        <a:t>Basic Concepts</a:t>
                      </a:r>
                      <a:r>
                        <a:rPr lang="en-US" sz="1400" b="1" baseline="0" dirty="0" smtClean="0">
                          <a:latin typeface="Calibri"/>
                          <a:ea typeface="Times New Roman"/>
                          <a:cs typeface="Times New Roman"/>
                        </a:rPr>
                        <a:t> of Brain , </a:t>
                      </a:r>
                      <a:r>
                        <a:rPr lang="en-US" sz="1400" b="1" dirty="0" smtClean="0">
                          <a:latin typeface="Calibri"/>
                          <a:ea typeface="Times New Roman"/>
                          <a:cs typeface="Times New Roman"/>
                        </a:rPr>
                        <a:t>What </a:t>
                      </a:r>
                      <a:r>
                        <a:rPr lang="en-US" sz="1400" b="1" dirty="0">
                          <a:latin typeface="Calibri"/>
                          <a:ea typeface="Times New Roman"/>
                          <a:cs typeface="Times New Roman"/>
                        </a:rPr>
                        <a:t>is Artificial </a:t>
                      </a:r>
                      <a:r>
                        <a:rPr lang="en-US" sz="1400" b="1" dirty="0" smtClean="0">
                          <a:latin typeface="Calibri"/>
                          <a:ea typeface="Times New Roman"/>
                          <a:cs typeface="Times New Roman"/>
                        </a:rPr>
                        <a:t>Intelligence? What is </a:t>
                      </a:r>
                      <a:r>
                        <a:rPr lang="en-US" sz="1400" b="1" i="1" dirty="0" smtClean="0">
                          <a:latin typeface="Calibri"/>
                          <a:ea typeface="Times New Roman"/>
                          <a:cs typeface="Times New Roman"/>
                        </a:rPr>
                        <a:t>Machine Learning?  </a:t>
                      </a:r>
                      <a:r>
                        <a:rPr lang="en-US" sz="1400" b="1" i="1" dirty="0">
                          <a:latin typeface="Calibri"/>
                          <a:ea typeface="Times New Roman"/>
                          <a:cs typeface="Times New Roman"/>
                        </a:rPr>
                        <a:t>Machine Learning Life Cycle, Types of Machine Learning</a:t>
                      </a:r>
                      <a:r>
                        <a:rPr lang="en-US" sz="1400" b="1" i="1" dirty="0" smtClean="0">
                          <a:latin typeface="Calibri"/>
                          <a:ea typeface="Times New Roman"/>
                          <a:cs typeface="Times New Roman"/>
                        </a:rPr>
                        <a:t>?</a:t>
                      </a:r>
                    </a:p>
                    <a:p>
                      <a:pPr marL="0" marR="0" indent="0" algn="l" defTabSz="914400" rtl="0" eaLnBrk="1" fontAlgn="auto" latinLnBrk="0" hangingPunct="1">
                        <a:lnSpc>
                          <a:spcPct val="115000"/>
                        </a:lnSpc>
                        <a:spcBef>
                          <a:spcPts val="0"/>
                        </a:spcBef>
                        <a:spcAft>
                          <a:spcPts val="0"/>
                        </a:spcAft>
                        <a:buClrTx/>
                        <a:buSzTx/>
                        <a:buFont typeface="Arial" pitchFamily="34" charset="0"/>
                        <a:buChar char="•"/>
                        <a:tabLst/>
                        <a:defRPr/>
                      </a:pPr>
                      <a:r>
                        <a:rPr lang="en-US" sz="1400" b="1" dirty="0" smtClean="0">
                          <a:latin typeface="+mn-lt"/>
                          <a:ea typeface="Times New Roman"/>
                          <a:cs typeface="Times New Roman"/>
                        </a:rPr>
                        <a:t>Different </a:t>
                      </a:r>
                      <a:r>
                        <a:rPr lang="en-US" sz="1400" b="1" dirty="0" smtClean="0">
                          <a:latin typeface="+mn-lt"/>
                          <a:ea typeface="Times New Roman"/>
                          <a:cs typeface="Times New Roman"/>
                        </a:rPr>
                        <a:t>editors/Distribution </a:t>
                      </a:r>
                      <a:r>
                        <a:rPr lang="en-US" sz="1400" b="1" dirty="0" smtClean="0">
                          <a:latin typeface="+mn-lt"/>
                          <a:ea typeface="Times New Roman"/>
                          <a:cs typeface="Times New Roman"/>
                        </a:rPr>
                        <a:t>and installation of Python , Simple programs in Python </a:t>
                      </a: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r>
              <a:tr h="449281">
                <a:tc>
                  <a:txBody>
                    <a:bodyPr/>
                    <a:lstStyle/>
                    <a:p>
                      <a:pPr marL="0" marR="0" algn="ctr">
                        <a:lnSpc>
                          <a:spcPct val="115000"/>
                        </a:lnSpc>
                        <a:spcBef>
                          <a:spcPts val="0"/>
                        </a:spcBef>
                        <a:spcAft>
                          <a:spcPts val="0"/>
                        </a:spcAft>
                      </a:pPr>
                      <a:r>
                        <a:rPr lang="en-US" sz="1600" b="1" dirty="0">
                          <a:latin typeface="Calibri"/>
                          <a:ea typeface="Times New Roman"/>
                          <a:cs typeface="Times New Roman"/>
                        </a:rPr>
                        <a:t>D2</a:t>
                      </a: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nSpc>
                          <a:spcPct val="115000"/>
                        </a:lnSpc>
                        <a:spcBef>
                          <a:spcPts val="0"/>
                        </a:spcBef>
                        <a:spcAft>
                          <a:spcPts val="0"/>
                        </a:spcAft>
                        <a:buFont typeface="Arial" pitchFamily="34" charset="0"/>
                        <a:buChar char="•"/>
                      </a:pPr>
                      <a:r>
                        <a:rPr lang="en-US" sz="1400" b="1" i="1" dirty="0" smtClean="0">
                          <a:latin typeface="Calibri"/>
                          <a:ea typeface="Times New Roman"/>
                          <a:cs typeface="Times New Roman"/>
                        </a:rPr>
                        <a:t>Python Basics, </a:t>
                      </a:r>
                      <a:r>
                        <a:rPr lang="en-US" sz="1400" b="1" i="1" dirty="0" smtClean="0">
                          <a:latin typeface="Calibri"/>
                          <a:ea typeface="Times New Roman"/>
                          <a:cs typeface="Times New Roman"/>
                        </a:rPr>
                        <a:t>Variables, expressions and statements </a:t>
                      </a:r>
                      <a:r>
                        <a:rPr lang="en-US" sz="1400" b="1" i="1" dirty="0" smtClean="0">
                          <a:latin typeface="Calibri"/>
                          <a:ea typeface="Times New Roman"/>
                          <a:cs typeface="Times New Roman"/>
                        </a:rPr>
                        <a:t>. </a:t>
                      </a:r>
                      <a:endParaRPr lang="en-US" sz="1400" b="1" i="1" dirty="0" smtClean="0">
                        <a:latin typeface="Calibri"/>
                        <a:ea typeface="Times New Roman"/>
                        <a:cs typeface="Times New Roman"/>
                      </a:endParaRPr>
                    </a:p>
                    <a:p>
                      <a:pPr marL="0" marR="0" indent="0" algn="l" defTabSz="914400" rtl="0" eaLnBrk="1" fontAlgn="auto" latinLnBrk="0" hangingPunct="1">
                        <a:lnSpc>
                          <a:spcPct val="115000"/>
                        </a:lnSpc>
                        <a:spcBef>
                          <a:spcPts val="0"/>
                        </a:spcBef>
                        <a:spcAft>
                          <a:spcPts val="0"/>
                        </a:spcAft>
                        <a:buClrTx/>
                        <a:buSzTx/>
                        <a:buFont typeface="Arial" pitchFamily="34" charset="0"/>
                        <a:buChar char="•"/>
                        <a:tabLst/>
                        <a:defRPr/>
                      </a:pPr>
                      <a:r>
                        <a:rPr lang="en-US" sz="1400" b="1" i="1" dirty="0" smtClean="0">
                          <a:latin typeface="+mn-lt"/>
                          <a:ea typeface="Times New Roman"/>
                          <a:cs typeface="Times New Roman"/>
                        </a:rPr>
                        <a:t>Conditional execution, Functions </a:t>
                      </a:r>
                      <a:r>
                        <a:rPr lang="en-US" sz="1400" b="1" i="1" dirty="0" smtClean="0">
                          <a:latin typeface="+mn-lt"/>
                          <a:ea typeface="Times New Roman"/>
                          <a:cs typeface="Times New Roman"/>
                        </a:rPr>
                        <a:t>and</a:t>
                      </a:r>
                      <a:r>
                        <a:rPr lang="en-US" sz="1400" b="1" i="1" baseline="0" dirty="0" smtClean="0">
                          <a:latin typeface="+mn-lt"/>
                          <a:ea typeface="Times New Roman"/>
                          <a:cs typeface="Times New Roman"/>
                        </a:rPr>
                        <a:t> </a:t>
                      </a:r>
                      <a:r>
                        <a:rPr lang="en-US" sz="1400" b="1" i="1" dirty="0" smtClean="0">
                          <a:latin typeface="+mn-lt"/>
                          <a:ea typeface="Times New Roman"/>
                          <a:cs typeface="Times New Roman"/>
                        </a:rPr>
                        <a:t> </a:t>
                      </a:r>
                      <a:r>
                        <a:rPr lang="en-US" sz="1400" b="1" i="1" dirty="0" smtClean="0">
                          <a:latin typeface="+mn-lt"/>
                          <a:ea typeface="Times New Roman"/>
                          <a:cs typeface="Times New Roman"/>
                        </a:rPr>
                        <a:t>Iteration </a:t>
                      </a:r>
                      <a:r>
                        <a:rPr lang="en-US" sz="1400" b="1" i="1" dirty="0" smtClean="0">
                          <a:latin typeface="+mn-lt"/>
                          <a:ea typeface="Times New Roman"/>
                          <a:cs typeface="Times New Roman"/>
                        </a:rPr>
                        <a:t>. </a:t>
                      </a:r>
                      <a:endParaRPr lang="en-US" sz="1400" b="1" dirty="0" smtClean="0">
                        <a:latin typeface="+mn-lt"/>
                        <a:ea typeface="Times New Roman"/>
                        <a:cs typeface="Times New Roman"/>
                      </a:endParaRP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r>
              <a:tr h="449281">
                <a:tc>
                  <a:txBody>
                    <a:bodyPr/>
                    <a:lstStyle/>
                    <a:p>
                      <a:pPr marL="0" marR="0" algn="ctr">
                        <a:lnSpc>
                          <a:spcPct val="115000"/>
                        </a:lnSpc>
                        <a:spcBef>
                          <a:spcPts val="0"/>
                        </a:spcBef>
                        <a:spcAft>
                          <a:spcPts val="0"/>
                        </a:spcAft>
                      </a:pPr>
                      <a:r>
                        <a:rPr lang="en-US" sz="1600" b="1" dirty="0">
                          <a:latin typeface="Calibri"/>
                          <a:ea typeface="Times New Roman"/>
                          <a:cs typeface="Times New Roman"/>
                        </a:rPr>
                        <a:t>D3</a:t>
                      </a: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nSpc>
                          <a:spcPct val="115000"/>
                        </a:lnSpc>
                        <a:spcBef>
                          <a:spcPts val="0"/>
                        </a:spcBef>
                        <a:spcAft>
                          <a:spcPts val="0"/>
                        </a:spcAft>
                        <a:buFont typeface="Arial" pitchFamily="34" charset="0"/>
                        <a:buChar char="•"/>
                      </a:pPr>
                      <a:r>
                        <a:rPr lang="en-US" sz="1400" b="1" i="1" dirty="0">
                          <a:latin typeface="Calibri"/>
                          <a:ea typeface="Times New Roman"/>
                          <a:cs typeface="Times New Roman"/>
                        </a:rPr>
                        <a:t>Strings, Files, Lists, </a:t>
                      </a:r>
                      <a:r>
                        <a:rPr lang="en-US" sz="1400" b="1" i="1" dirty="0" smtClean="0">
                          <a:latin typeface="Calibri"/>
                          <a:ea typeface="Times New Roman"/>
                          <a:cs typeface="Times New Roman"/>
                        </a:rPr>
                        <a:t>Dictionaries</a:t>
                      </a:r>
                      <a:r>
                        <a:rPr lang="en-US" sz="1400" b="1" i="1" baseline="0" dirty="0" smtClean="0">
                          <a:latin typeface="Calibri"/>
                          <a:ea typeface="Times New Roman"/>
                          <a:cs typeface="Times New Roman"/>
                        </a:rPr>
                        <a:t> and</a:t>
                      </a:r>
                      <a:r>
                        <a:rPr lang="en-US" sz="1400" b="1" i="1" dirty="0" smtClean="0">
                          <a:latin typeface="Calibri"/>
                          <a:ea typeface="Times New Roman"/>
                          <a:cs typeface="Times New Roman"/>
                        </a:rPr>
                        <a:t> </a:t>
                      </a:r>
                      <a:r>
                        <a:rPr lang="en-US" sz="1400" b="1" i="1" dirty="0" smtClean="0">
                          <a:latin typeface="Calibri"/>
                          <a:ea typeface="Times New Roman"/>
                          <a:cs typeface="Times New Roman"/>
                        </a:rPr>
                        <a:t>Tuples</a:t>
                      </a:r>
                    </a:p>
                    <a:p>
                      <a:pPr marL="0" marR="0" indent="0" algn="l" defTabSz="914400" rtl="0" eaLnBrk="1" fontAlgn="auto" latinLnBrk="0" hangingPunct="1">
                        <a:lnSpc>
                          <a:spcPct val="115000"/>
                        </a:lnSpc>
                        <a:spcBef>
                          <a:spcPts val="0"/>
                        </a:spcBef>
                        <a:spcAft>
                          <a:spcPts val="0"/>
                        </a:spcAft>
                        <a:buClrTx/>
                        <a:buSzTx/>
                        <a:buFont typeface="Arial" pitchFamily="34" charset="0"/>
                        <a:buChar char="•"/>
                        <a:tabLst/>
                        <a:defRPr/>
                      </a:pPr>
                      <a:r>
                        <a:rPr lang="en-US" sz="1400" b="1" i="1" dirty="0" smtClean="0">
                          <a:latin typeface="Calibri"/>
                          <a:ea typeface="Times New Roman"/>
                          <a:cs typeface="Times New Roman"/>
                        </a:rPr>
                        <a:t> </a:t>
                      </a:r>
                      <a:r>
                        <a:rPr lang="en-US" sz="1400" b="1" i="1" dirty="0" smtClean="0">
                          <a:latin typeface="+mn-lt"/>
                          <a:ea typeface="Times New Roman"/>
                          <a:cs typeface="Times New Roman"/>
                        </a:rPr>
                        <a:t>Data </a:t>
                      </a:r>
                      <a:r>
                        <a:rPr lang="en-US" sz="1400" b="1" i="1" dirty="0" smtClean="0">
                          <a:latin typeface="+mn-lt"/>
                          <a:ea typeface="Times New Roman"/>
                          <a:cs typeface="Times New Roman"/>
                        </a:rPr>
                        <a:t>Structures, Regular </a:t>
                      </a:r>
                      <a:r>
                        <a:rPr lang="en-US" sz="1400" b="1" i="1" dirty="0" smtClean="0">
                          <a:latin typeface="+mn-lt"/>
                          <a:ea typeface="Times New Roman"/>
                          <a:cs typeface="Times New Roman"/>
                        </a:rPr>
                        <a:t>Expressions</a:t>
                      </a:r>
                      <a:r>
                        <a:rPr lang="en-US" sz="1400" b="1" i="1" baseline="0" dirty="0" smtClean="0">
                          <a:latin typeface="+mn-lt"/>
                          <a:ea typeface="Times New Roman"/>
                          <a:cs typeface="Times New Roman"/>
                        </a:rPr>
                        <a:t> and</a:t>
                      </a:r>
                      <a:r>
                        <a:rPr lang="en-US" sz="1400" b="1" i="1" dirty="0" smtClean="0">
                          <a:latin typeface="+mn-lt"/>
                          <a:ea typeface="Times New Roman"/>
                          <a:cs typeface="Times New Roman"/>
                        </a:rPr>
                        <a:t> </a:t>
                      </a:r>
                      <a:r>
                        <a:rPr lang="en-US" sz="1400" b="1" i="1" dirty="0" smtClean="0">
                          <a:latin typeface="+mn-lt"/>
                          <a:ea typeface="Times New Roman"/>
                          <a:cs typeface="Times New Roman"/>
                        </a:rPr>
                        <a:t>Exception </a:t>
                      </a:r>
                      <a:r>
                        <a:rPr lang="en-US" sz="1400" b="1" i="1" dirty="0" smtClean="0">
                          <a:latin typeface="+mn-lt"/>
                          <a:ea typeface="Times New Roman"/>
                          <a:cs typeface="Times New Roman"/>
                        </a:rPr>
                        <a:t>Handling.</a:t>
                      </a:r>
                      <a:endParaRPr lang="en-US" sz="1400" b="1" dirty="0" smtClean="0">
                        <a:latin typeface="+mn-lt"/>
                        <a:ea typeface="Times New Roman"/>
                        <a:cs typeface="Times New Roman"/>
                      </a:endParaRP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r>
              <a:tr h="673922">
                <a:tc>
                  <a:txBody>
                    <a:bodyPr/>
                    <a:lstStyle/>
                    <a:p>
                      <a:pPr marL="0" marR="0" algn="ctr">
                        <a:lnSpc>
                          <a:spcPct val="115000"/>
                        </a:lnSpc>
                        <a:spcBef>
                          <a:spcPts val="0"/>
                        </a:spcBef>
                        <a:spcAft>
                          <a:spcPts val="0"/>
                        </a:spcAft>
                      </a:pPr>
                      <a:r>
                        <a:rPr lang="en-US" sz="1600" b="1" dirty="0">
                          <a:latin typeface="Calibri"/>
                          <a:ea typeface="Times New Roman"/>
                          <a:cs typeface="Times New Roman"/>
                        </a:rPr>
                        <a:t>D4</a:t>
                      </a: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nSpc>
                          <a:spcPct val="115000"/>
                        </a:lnSpc>
                        <a:spcBef>
                          <a:spcPts val="0"/>
                        </a:spcBef>
                        <a:spcAft>
                          <a:spcPts val="0"/>
                        </a:spcAft>
                        <a:buFont typeface="Arial" pitchFamily="34" charset="0"/>
                        <a:buChar char="•"/>
                      </a:pPr>
                      <a:r>
                        <a:rPr lang="en-US" sz="1400" b="1" i="1" dirty="0">
                          <a:latin typeface="Calibri"/>
                          <a:ea typeface="Times New Roman"/>
                          <a:cs typeface="Times New Roman"/>
                        </a:rPr>
                        <a:t>Object Oriented Programming with Python. Classes and objects, Classes and functions, Classes and </a:t>
                      </a:r>
                      <a:r>
                        <a:rPr lang="en-US" sz="1400" b="1" i="1" dirty="0" smtClean="0">
                          <a:latin typeface="Calibri"/>
                          <a:ea typeface="Times New Roman"/>
                          <a:cs typeface="Times New Roman"/>
                        </a:rPr>
                        <a:t>methods</a:t>
                      </a:r>
                    </a:p>
                    <a:p>
                      <a:pPr marL="0" marR="0" indent="0" algn="l" defTabSz="914400" rtl="0" eaLnBrk="1" fontAlgn="auto" latinLnBrk="0" hangingPunct="1">
                        <a:lnSpc>
                          <a:spcPct val="115000"/>
                        </a:lnSpc>
                        <a:spcBef>
                          <a:spcPts val="0"/>
                        </a:spcBef>
                        <a:spcAft>
                          <a:spcPts val="0"/>
                        </a:spcAft>
                        <a:buClrTx/>
                        <a:buSzTx/>
                        <a:buFont typeface="Arial" pitchFamily="34" charset="0"/>
                        <a:buChar char="•"/>
                        <a:tabLst/>
                        <a:defRPr/>
                      </a:pPr>
                      <a:r>
                        <a:rPr lang="en-US" sz="1400" b="1" dirty="0" smtClean="0">
                          <a:latin typeface="Calibri"/>
                          <a:ea typeface="Times New Roman"/>
                          <a:cs typeface="Times New Roman"/>
                        </a:rPr>
                        <a:t> </a:t>
                      </a:r>
                      <a:r>
                        <a:rPr lang="en-US" sz="1400" b="1" i="1" dirty="0" smtClean="0">
                          <a:latin typeface="+mn-lt"/>
                          <a:ea typeface="Times New Roman"/>
                          <a:cs typeface="Times New Roman"/>
                        </a:rPr>
                        <a:t>Using databases and SQL </a:t>
                      </a:r>
                      <a:endParaRPr lang="en-US" sz="1400" b="1" dirty="0" smtClean="0">
                        <a:latin typeface="+mn-lt"/>
                        <a:ea typeface="Times New Roman"/>
                        <a:cs typeface="Times New Roman"/>
                      </a:endParaRP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r>
              <a:tr h="449281">
                <a:tc>
                  <a:txBody>
                    <a:bodyPr/>
                    <a:lstStyle/>
                    <a:p>
                      <a:pPr marL="0" marR="0" algn="ctr">
                        <a:lnSpc>
                          <a:spcPct val="115000"/>
                        </a:lnSpc>
                        <a:spcBef>
                          <a:spcPts val="0"/>
                        </a:spcBef>
                        <a:spcAft>
                          <a:spcPts val="0"/>
                        </a:spcAft>
                      </a:pPr>
                      <a:r>
                        <a:rPr lang="en-US" sz="1600" b="1" dirty="0">
                          <a:latin typeface="Calibri"/>
                          <a:ea typeface="Times New Roman"/>
                          <a:cs typeface="Times New Roman"/>
                        </a:rPr>
                        <a:t>D5</a:t>
                      </a: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nSpc>
                          <a:spcPct val="115000"/>
                        </a:lnSpc>
                        <a:spcBef>
                          <a:spcPts val="0"/>
                        </a:spcBef>
                        <a:spcAft>
                          <a:spcPts val="0"/>
                        </a:spcAft>
                        <a:buFont typeface="Arial" pitchFamily="34" charset="0"/>
                        <a:buChar char="•"/>
                      </a:pPr>
                      <a:r>
                        <a:rPr lang="en-US" sz="1400" b="1" i="1" dirty="0">
                          <a:latin typeface="Calibri"/>
                          <a:ea typeface="Times New Roman"/>
                          <a:cs typeface="Times New Roman"/>
                        </a:rPr>
                        <a:t>Networked programs, Using Web </a:t>
                      </a:r>
                      <a:r>
                        <a:rPr lang="en-US" sz="1400" b="1" i="1" dirty="0" smtClean="0">
                          <a:latin typeface="Calibri"/>
                          <a:ea typeface="Times New Roman"/>
                          <a:cs typeface="Times New Roman"/>
                        </a:rPr>
                        <a:t>Services</a:t>
                      </a:r>
                    </a:p>
                    <a:p>
                      <a:pPr marL="0" marR="0" indent="0" algn="l" defTabSz="914400" rtl="0" eaLnBrk="1" fontAlgn="auto" latinLnBrk="0" hangingPunct="1">
                        <a:lnSpc>
                          <a:spcPct val="115000"/>
                        </a:lnSpc>
                        <a:spcBef>
                          <a:spcPts val="0"/>
                        </a:spcBef>
                        <a:spcAft>
                          <a:spcPts val="0"/>
                        </a:spcAft>
                        <a:buClrTx/>
                        <a:buSzTx/>
                        <a:buFont typeface="Arial" pitchFamily="34" charset="0"/>
                        <a:buChar char="•"/>
                        <a:tabLst/>
                        <a:defRPr/>
                      </a:pPr>
                      <a:r>
                        <a:rPr lang="en-US" sz="1400" b="1" i="1" dirty="0" smtClean="0">
                          <a:latin typeface="+mn-lt"/>
                          <a:ea typeface="Times New Roman"/>
                          <a:cs typeface="Times New Roman"/>
                        </a:rPr>
                        <a:t>Python for Data Analysis </a:t>
                      </a:r>
                      <a:r>
                        <a:rPr lang="en-US" sz="1400" b="1" i="1" baseline="0" dirty="0" smtClean="0">
                          <a:latin typeface="+mn-lt"/>
                          <a:ea typeface="Times New Roman"/>
                          <a:cs typeface="Times New Roman"/>
                        </a:rPr>
                        <a:t> </a:t>
                      </a:r>
                      <a:r>
                        <a:rPr lang="en-US" sz="1400" b="1" i="1" dirty="0" smtClean="0">
                          <a:latin typeface="+mn-lt"/>
                          <a:ea typeface="Times New Roman"/>
                          <a:cs typeface="Times New Roman"/>
                        </a:rPr>
                        <a:t>Numpy </a:t>
                      </a:r>
                      <a:r>
                        <a:rPr lang="en-US" sz="1400" b="1" i="1" baseline="0" dirty="0" smtClean="0">
                          <a:latin typeface="+mn-lt"/>
                          <a:ea typeface="Times New Roman"/>
                          <a:cs typeface="Times New Roman"/>
                        </a:rPr>
                        <a:t> </a:t>
                      </a:r>
                      <a:endParaRPr lang="en-US" sz="1400" b="1" i="1" dirty="0" smtClean="0">
                        <a:latin typeface="Calibri"/>
                        <a:ea typeface="Times New Roman"/>
                        <a:cs typeface="Times New Roman"/>
                      </a:endParaRP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r>
              <a:tr h="224641">
                <a:tc>
                  <a:txBody>
                    <a:bodyPr/>
                    <a:lstStyle/>
                    <a:p>
                      <a:pPr marL="0" marR="0" algn="ctr">
                        <a:lnSpc>
                          <a:spcPct val="115000"/>
                        </a:lnSpc>
                        <a:spcBef>
                          <a:spcPts val="0"/>
                        </a:spcBef>
                        <a:spcAft>
                          <a:spcPts val="0"/>
                        </a:spcAft>
                      </a:pPr>
                      <a:r>
                        <a:rPr lang="en-US" sz="1600" b="1" dirty="0">
                          <a:latin typeface="Calibri"/>
                          <a:ea typeface="Times New Roman"/>
                          <a:cs typeface="Times New Roman"/>
                        </a:rPr>
                        <a:t>D6</a:t>
                      </a: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nSpc>
                          <a:spcPct val="115000"/>
                        </a:lnSpc>
                        <a:spcBef>
                          <a:spcPts val="0"/>
                        </a:spcBef>
                        <a:spcAft>
                          <a:spcPts val="0"/>
                        </a:spcAft>
                      </a:pPr>
                      <a:r>
                        <a:rPr lang="en-US" sz="1400" b="1" i="1" dirty="0">
                          <a:latin typeface="Calibri"/>
                          <a:ea typeface="Times New Roman"/>
                          <a:cs typeface="Times New Roman"/>
                        </a:rPr>
                        <a:t>Pandas</a:t>
                      </a:r>
                      <a:endParaRPr lang="en-US" sz="1400" b="1" dirty="0">
                        <a:latin typeface="Calibri"/>
                        <a:ea typeface="Times New Roman"/>
                        <a:cs typeface="Times New Roman"/>
                      </a:endParaRP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r>
              <a:tr h="449281">
                <a:tc>
                  <a:txBody>
                    <a:bodyPr/>
                    <a:lstStyle/>
                    <a:p>
                      <a:pPr marL="0" marR="0" algn="ctr">
                        <a:lnSpc>
                          <a:spcPct val="115000"/>
                        </a:lnSpc>
                        <a:spcBef>
                          <a:spcPts val="0"/>
                        </a:spcBef>
                        <a:spcAft>
                          <a:spcPts val="0"/>
                        </a:spcAft>
                      </a:pPr>
                      <a:r>
                        <a:rPr lang="en-US" sz="1600" b="1" dirty="0">
                          <a:latin typeface="Calibri"/>
                          <a:ea typeface="Times New Roman"/>
                          <a:cs typeface="Times New Roman"/>
                        </a:rPr>
                        <a:t>D7</a:t>
                      </a: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nSpc>
                          <a:spcPct val="115000"/>
                        </a:lnSpc>
                        <a:spcBef>
                          <a:spcPts val="0"/>
                        </a:spcBef>
                        <a:spcAft>
                          <a:spcPts val="0"/>
                        </a:spcAft>
                        <a:buFont typeface="Arial" pitchFamily="34" charset="0"/>
                        <a:buChar char="•"/>
                      </a:pPr>
                      <a:r>
                        <a:rPr lang="en-US" sz="1400" b="1" i="1" dirty="0">
                          <a:latin typeface="Calibri"/>
                          <a:ea typeface="Times New Roman"/>
                          <a:cs typeface="Times New Roman"/>
                        </a:rPr>
                        <a:t>Python for Data Visualization : Matplotlib , </a:t>
                      </a:r>
                      <a:r>
                        <a:rPr lang="en-US" sz="1400" b="1" i="1" dirty="0" smtClean="0">
                          <a:latin typeface="Calibri"/>
                          <a:ea typeface="Times New Roman"/>
                          <a:cs typeface="Times New Roman"/>
                        </a:rPr>
                        <a:t>Seaborn</a:t>
                      </a:r>
                      <a:endParaRPr lang="en-US" sz="1400" b="1" dirty="0">
                        <a:latin typeface="Calibri"/>
                        <a:ea typeface="Times New Roman"/>
                        <a:cs typeface="Times New Roman"/>
                      </a:endParaRP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r>
              <a:tr h="749637">
                <a:tc>
                  <a:txBody>
                    <a:bodyPr/>
                    <a:lstStyle/>
                    <a:p>
                      <a:pPr marL="0" marR="0" algn="ctr">
                        <a:lnSpc>
                          <a:spcPct val="115000"/>
                        </a:lnSpc>
                        <a:spcBef>
                          <a:spcPts val="0"/>
                        </a:spcBef>
                        <a:spcAft>
                          <a:spcPts val="0"/>
                        </a:spcAft>
                      </a:pPr>
                      <a:r>
                        <a:rPr lang="en-US" sz="1600" b="1" dirty="0">
                          <a:latin typeface="Calibri"/>
                          <a:ea typeface="Times New Roman"/>
                          <a:cs typeface="Times New Roman"/>
                        </a:rPr>
                        <a:t>D8</a:t>
                      </a: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c>
                  <a:txBody>
                    <a:bodyPr/>
                    <a:lstStyle/>
                    <a:p>
                      <a:pPr marL="0" marR="0">
                        <a:lnSpc>
                          <a:spcPct val="115000"/>
                        </a:lnSpc>
                        <a:spcBef>
                          <a:spcPts val="0"/>
                        </a:spcBef>
                        <a:spcAft>
                          <a:spcPts val="0"/>
                        </a:spcAft>
                      </a:pPr>
                      <a:r>
                        <a:rPr lang="en-US" sz="1400" b="1" i="1" dirty="0">
                          <a:latin typeface="Calibri"/>
                          <a:ea typeface="Times New Roman"/>
                          <a:cs typeface="Times New Roman"/>
                        </a:rPr>
                        <a:t>Programming Simple Machine Learning Algorithms using </a:t>
                      </a:r>
                      <a:r>
                        <a:rPr lang="en-US" sz="1400" b="1" i="1" dirty="0" smtClean="0">
                          <a:latin typeface="Calibri"/>
                          <a:ea typeface="Times New Roman"/>
                          <a:cs typeface="Times New Roman"/>
                        </a:rPr>
                        <a:t>Python</a:t>
                      </a:r>
                      <a:endParaRPr lang="en-US" sz="1400" b="1" dirty="0">
                        <a:latin typeface="Calibri"/>
                        <a:ea typeface="Times New Roman"/>
                        <a:cs typeface="Times New Roman"/>
                      </a:endParaRPr>
                    </a:p>
                  </a:txBody>
                  <a:tcPr marL="66261" marR="662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lumMod val="90000"/>
                      </a:schemeClr>
                    </a:solid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the Future </a:t>
            </a:r>
            <a:endParaRPr lang="en-US" dirty="0"/>
          </a:p>
        </p:txBody>
      </p:sp>
      <p:pic>
        <p:nvPicPr>
          <p:cNvPr id="130050" name="Picture 2" descr="Image result for predicting future"/>
          <p:cNvPicPr>
            <a:picLocks noChangeAspect="1" noChangeArrowheads="1"/>
          </p:cNvPicPr>
          <p:nvPr/>
        </p:nvPicPr>
        <p:blipFill>
          <a:blip r:embed="rId2"/>
          <a:srcRect/>
          <a:stretch>
            <a:fillRect/>
          </a:stretch>
        </p:blipFill>
        <p:spPr bwMode="auto">
          <a:xfrm>
            <a:off x="304800" y="1981200"/>
            <a:ext cx="2619375" cy="1743076"/>
          </a:xfrm>
          <a:prstGeom prst="rect">
            <a:avLst/>
          </a:prstGeom>
          <a:noFill/>
        </p:spPr>
      </p:pic>
      <p:pic>
        <p:nvPicPr>
          <p:cNvPr id="130052" name="Picture 4" descr="Image result for predicting future">
            <a:hlinkClick r:id="rId3"/>
          </p:cNvPr>
          <p:cNvPicPr>
            <a:picLocks noChangeAspect="1" noChangeArrowheads="1"/>
          </p:cNvPicPr>
          <p:nvPr/>
        </p:nvPicPr>
        <p:blipFill>
          <a:blip r:embed="rId4"/>
          <a:srcRect/>
          <a:stretch>
            <a:fillRect/>
          </a:stretch>
        </p:blipFill>
        <p:spPr bwMode="auto">
          <a:xfrm>
            <a:off x="3352801" y="1828800"/>
            <a:ext cx="2819400" cy="1905000"/>
          </a:xfrm>
          <a:prstGeom prst="rect">
            <a:avLst/>
          </a:prstGeom>
          <a:noFill/>
        </p:spPr>
      </p:pic>
      <p:pic>
        <p:nvPicPr>
          <p:cNvPr id="130054" name="Picture 6" descr="Image result for predicting future using AI">
            <a:hlinkClick r:id="rId5"/>
          </p:cNvPr>
          <p:cNvPicPr>
            <a:picLocks noChangeAspect="1" noChangeArrowheads="1"/>
          </p:cNvPicPr>
          <p:nvPr/>
        </p:nvPicPr>
        <p:blipFill>
          <a:blip r:embed="rId6"/>
          <a:srcRect/>
          <a:stretch>
            <a:fillRect/>
          </a:stretch>
        </p:blipFill>
        <p:spPr bwMode="auto">
          <a:xfrm>
            <a:off x="6477000" y="1828800"/>
            <a:ext cx="2541467" cy="1905033"/>
          </a:xfrm>
          <a:prstGeom prst="rect">
            <a:avLst/>
          </a:prstGeom>
          <a:noFill/>
        </p:spPr>
      </p:pic>
      <p:pic>
        <p:nvPicPr>
          <p:cNvPr id="130056" name="Picture 8" descr="Image result for predicting future using AI">
            <a:hlinkClick r:id="rId7"/>
          </p:cNvPr>
          <p:cNvPicPr>
            <a:picLocks noChangeAspect="1" noChangeArrowheads="1"/>
          </p:cNvPicPr>
          <p:nvPr/>
        </p:nvPicPr>
        <p:blipFill>
          <a:blip r:embed="rId8" cstate="print"/>
          <a:srcRect/>
          <a:stretch>
            <a:fillRect/>
          </a:stretch>
        </p:blipFill>
        <p:spPr bwMode="auto">
          <a:xfrm>
            <a:off x="304800" y="4495800"/>
            <a:ext cx="2822167" cy="1725613"/>
          </a:xfrm>
          <a:prstGeom prst="rect">
            <a:avLst/>
          </a:prstGeom>
          <a:noFill/>
        </p:spPr>
      </p:pic>
      <p:pic>
        <p:nvPicPr>
          <p:cNvPr id="130058" name="Picture 10" descr="Image result for predicting disease using AI">
            <a:hlinkClick r:id="rId9"/>
          </p:cNvPr>
          <p:cNvPicPr>
            <a:picLocks noChangeAspect="1" noChangeArrowheads="1"/>
          </p:cNvPicPr>
          <p:nvPr/>
        </p:nvPicPr>
        <p:blipFill>
          <a:blip r:embed="rId10" cstate="print"/>
          <a:srcRect/>
          <a:stretch>
            <a:fillRect/>
          </a:stretch>
        </p:blipFill>
        <p:spPr bwMode="auto">
          <a:xfrm>
            <a:off x="3352800" y="4572000"/>
            <a:ext cx="2743200" cy="1543819"/>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Chatbots</a:t>
            </a:r>
            <a:endParaRPr lang="en-US" dirty="0"/>
          </a:p>
        </p:txBody>
      </p:sp>
      <p:pic>
        <p:nvPicPr>
          <p:cNvPr id="132098" name="Picture 2" descr="Image result for Chatbots using Ai">
            <a:hlinkClick r:id="rId2"/>
          </p:cNvPr>
          <p:cNvPicPr>
            <a:picLocks noChangeAspect="1" noChangeArrowheads="1"/>
          </p:cNvPicPr>
          <p:nvPr/>
        </p:nvPicPr>
        <p:blipFill>
          <a:blip r:embed="rId3"/>
          <a:srcRect/>
          <a:stretch>
            <a:fillRect/>
          </a:stretch>
        </p:blipFill>
        <p:spPr bwMode="auto">
          <a:xfrm>
            <a:off x="838200" y="1752600"/>
            <a:ext cx="6867525" cy="478155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Driving Car</a:t>
            </a:r>
            <a:endParaRPr lang="en-US" dirty="0"/>
          </a:p>
        </p:txBody>
      </p:sp>
      <p:pic>
        <p:nvPicPr>
          <p:cNvPr id="133122" name="Picture 2" descr="Image result for Self Driving Car using Ai">
            <a:hlinkClick r:id="rId2"/>
          </p:cNvPr>
          <p:cNvPicPr>
            <a:picLocks noChangeAspect="1" noChangeArrowheads="1"/>
          </p:cNvPicPr>
          <p:nvPr/>
        </p:nvPicPr>
        <p:blipFill>
          <a:blip r:embed="rId3"/>
          <a:srcRect/>
          <a:stretch>
            <a:fillRect/>
          </a:stretch>
        </p:blipFill>
        <p:spPr bwMode="auto">
          <a:xfrm>
            <a:off x="762000" y="1295400"/>
            <a:ext cx="7543800" cy="53340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Eye Doctor </a:t>
            </a:r>
            <a:endParaRPr lang="en-US" dirty="0"/>
          </a:p>
        </p:txBody>
      </p:sp>
      <p:pic>
        <p:nvPicPr>
          <p:cNvPr id="137218" name="Picture 2" descr="Image result for AI Eye Doctor ">
            <a:hlinkClick r:id="rId2"/>
          </p:cNvPr>
          <p:cNvPicPr>
            <a:picLocks noChangeAspect="1" noChangeArrowheads="1"/>
          </p:cNvPicPr>
          <p:nvPr/>
        </p:nvPicPr>
        <p:blipFill>
          <a:blip r:embed="rId3"/>
          <a:srcRect/>
          <a:stretch>
            <a:fillRect/>
          </a:stretch>
        </p:blipFill>
        <p:spPr bwMode="auto">
          <a:xfrm>
            <a:off x="304800" y="1676400"/>
            <a:ext cx="8486775" cy="4781551"/>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Dream Machine </a:t>
            </a:r>
            <a:endParaRPr lang="en-US" dirty="0"/>
          </a:p>
        </p:txBody>
      </p:sp>
      <p:pic>
        <p:nvPicPr>
          <p:cNvPr id="135170" name="Picture 2" descr="Image result for AI Dream Machine">
            <a:hlinkClick r:id="rId2"/>
          </p:cNvPr>
          <p:cNvPicPr>
            <a:picLocks noChangeAspect="1" noChangeArrowheads="1"/>
          </p:cNvPicPr>
          <p:nvPr/>
        </p:nvPicPr>
        <p:blipFill>
          <a:blip r:embed="rId3"/>
          <a:srcRect/>
          <a:stretch>
            <a:fillRect/>
          </a:stretch>
        </p:blipFill>
        <p:spPr bwMode="auto">
          <a:xfrm>
            <a:off x="457200" y="2209800"/>
            <a:ext cx="4254500" cy="3048000"/>
          </a:xfrm>
          <a:prstGeom prst="rect">
            <a:avLst/>
          </a:prstGeom>
          <a:noFill/>
        </p:spPr>
      </p:pic>
      <p:pic>
        <p:nvPicPr>
          <p:cNvPr id="135172" name="Picture 4" descr="Image result for AI Dream Machine">
            <a:hlinkClick r:id="rId4"/>
          </p:cNvPr>
          <p:cNvPicPr>
            <a:picLocks noChangeAspect="1" noChangeArrowheads="1"/>
          </p:cNvPicPr>
          <p:nvPr/>
        </p:nvPicPr>
        <p:blipFill>
          <a:blip r:embed="rId5"/>
          <a:srcRect/>
          <a:stretch>
            <a:fillRect/>
          </a:stretch>
        </p:blipFill>
        <p:spPr bwMode="auto">
          <a:xfrm>
            <a:off x="4953000" y="2286000"/>
            <a:ext cx="3810000" cy="28956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 Music Computer  </a:t>
            </a:r>
            <a:endParaRPr lang="en-US" dirty="0"/>
          </a:p>
        </p:txBody>
      </p:sp>
      <p:pic>
        <p:nvPicPr>
          <p:cNvPr id="134146" name="Picture 2" descr="Image result for AI Music Computer">
            <a:hlinkClick r:id="rId2"/>
          </p:cNvPr>
          <p:cNvPicPr>
            <a:picLocks noChangeAspect="1" noChangeArrowheads="1"/>
          </p:cNvPicPr>
          <p:nvPr/>
        </p:nvPicPr>
        <p:blipFill>
          <a:blip r:embed="rId3"/>
          <a:srcRect/>
          <a:stretch>
            <a:fillRect/>
          </a:stretch>
        </p:blipFill>
        <p:spPr bwMode="auto">
          <a:xfrm>
            <a:off x="1143000" y="1371600"/>
            <a:ext cx="6381750" cy="4781551"/>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85000"/>
            </a:schemeClr>
          </a:solidFill>
          <a:scene3d>
            <a:camera prst="orthographicFront"/>
            <a:lightRig rig="threePt" dir="t"/>
          </a:scene3d>
          <a:sp3d>
            <a:bevelT/>
          </a:sp3d>
        </p:spPr>
        <p:txBody>
          <a:bodyPr/>
          <a:lstStyle/>
          <a:p>
            <a:r>
              <a:rPr lang="en-US" dirty="0" smtClean="0"/>
              <a:t>What is Artificial Intelligence?</a:t>
            </a:r>
            <a:endParaRPr lang="en-US" dirty="0"/>
          </a:p>
        </p:txBody>
      </p:sp>
      <p:sp>
        <p:nvSpPr>
          <p:cNvPr id="3" name="Content Placeholder 2"/>
          <p:cNvSpPr>
            <a:spLocks noGrp="1"/>
          </p:cNvSpPr>
          <p:nvPr>
            <p:ph idx="1"/>
          </p:nvPr>
        </p:nvSpPr>
        <p:spPr>
          <a:xfrm>
            <a:off x="457200" y="1981200"/>
            <a:ext cx="8229600" cy="3886200"/>
          </a:xfrm>
          <a:solidFill>
            <a:schemeClr val="bg1">
              <a:lumMod val="85000"/>
            </a:schemeClr>
          </a:solidFill>
          <a:scene3d>
            <a:camera prst="orthographicFront"/>
            <a:lightRig rig="threePt" dir="t"/>
          </a:scene3d>
          <a:sp3d>
            <a:bevelT/>
          </a:sp3d>
        </p:spPr>
        <p:txBody>
          <a:bodyPr>
            <a:normAutofit/>
          </a:bodyPr>
          <a:lstStyle/>
          <a:p>
            <a:r>
              <a:rPr lang="en-US" dirty="0" smtClean="0"/>
              <a:t>According to Elaine Rich and Kevin Knight, Artificial Intelligence (AI) is the study of how to make computers/machines do things, which at the moment people do better. </a:t>
            </a:r>
          </a:p>
          <a:p>
            <a:r>
              <a:rPr lang="en-US" dirty="0" smtClean="0"/>
              <a:t>Artificial intelligence (AI) is creation of intelligent machines that work and reacts like humans.</a:t>
            </a:r>
          </a:p>
          <a:p>
            <a:pPr>
              <a:buNone/>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Image result for  Artificial +  Intelligence">
            <a:hlinkClick r:id="rId2"/>
          </p:cNvPr>
          <p:cNvPicPr>
            <a:picLocks noChangeAspect="1" noChangeArrowheads="1"/>
          </p:cNvPicPr>
          <p:nvPr/>
        </p:nvPicPr>
        <p:blipFill>
          <a:blip r:embed="rId3"/>
          <a:srcRect/>
          <a:stretch>
            <a:fillRect/>
          </a:stretch>
        </p:blipFill>
        <p:spPr bwMode="auto">
          <a:xfrm>
            <a:off x="762000" y="1066800"/>
            <a:ext cx="7677150" cy="4781551"/>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533400" y="1066800"/>
            <a:ext cx="8077200" cy="4572000"/>
          </a:xfrm>
          <a:prstGeom prst="rect">
            <a:avLst/>
          </a:prstGeom>
          <a:noFill/>
          <a:ln w="9525">
            <a:solidFill>
              <a:schemeClr val="tx1">
                <a:alpha val="98000"/>
              </a:schemeClr>
            </a:solid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what is artificial intelligence">
            <a:hlinkClick r:id="rId2"/>
          </p:cNvPr>
          <p:cNvPicPr>
            <a:picLocks noChangeAspect="1" noChangeArrowheads="1"/>
          </p:cNvPicPr>
          <p:nvPr/>
        </p:nvPicPr>
        <p:blipFill>
          <a:blip r:embed="rId3"/>
          <a:srcRect/>
          <a:stretch>
            <a:fillRect/>
          </a:stretch>
        </p:blipFill>
        <p:spPr bwMode="auto">
          <a:xfrm>
            <a:off x="304800" y="838200"/>
            <a:ext cx="8458200" cy="4781551"/>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Introduction to Artificial Intelligence and Machine Learning:</a:t>
            </a:r>
            <a:endParaRPr lang="en-US" dirty="0"/>
          </a:p>
        </p:txBody>
      </p:sp>
      <p:sp>
        <p:nvSpPr>
          <p:cNvPr id="3" name="Content Placeholder 2"/>
          <p:cNvSpPr>
            <a:spLocks noGrp="1"/>
          </p:cNvSpPr>
          <p:nvPr>
            <p:ph idx="1"/>
          </p:nvPr>
        </p:nvSpPr>
        <p:spPr>
          <a:xfrm>
            <a:off x="457200" y="1981200"/>
            <a:ext cx="8229600" cy="2971800"/>
          </a:xfrm>
        </p:spPr>
        <p:txBody>
          <a:bodyPr>
            <a:normAutofit fontScale="92500" lnSpcReduction="20000"/>
          </a:bodyPr>
          <a:lstStyle/>
          <a:p>
            <a:r>
              <a:rPr lang="en-US" b="1" dirty="0" smtClean="0"/>
              <a:t>Facts about Brain and Neuron</a:t>
            </a:r>
          </a:p>
          <a:p>
            <a:r>
              <a:rPr lang="en-US" b="1" dirty="0" smtClean="0"/>
              <a:t>What is Intelligence? </a:t>
            </a:r>
          </a:p>
          <a:p>
            <a:r>
              <a:rPr lang="en-US" b="1" dirty="0" smtClean="0"/>
              <a:t>What is Artificial Intelligence?</a:t>
            </a:r>
          </a:p>
          <a:p>
            <a:r>
              <a:rPr lang="en-US" b="1" dirty="0" smtClean="0"/>
              <a:t>What is   Machine Learning?</a:t>
            </a:r>
          </a:p>
          <a:p>
            <a:r>
              <a:rPr lang="en-US" b="1" dirty="0" smtClean="0"/>
              <a:t>Machine Learning Life </a:t>
            </a:r>
            <a:r>
              <a:rPr lang="en-US" b="1" dirty="0" smtClean="0"/>
              <a:t>Cycle. </a:t>
            </a:r>
            <a:endParaRPr lang="en-US" b="1" dirty="0" smtClean="0"/>
          </a:p>
          <a:p>
            <a:r>
              <a:rPr lang="en-US" b="1" dirty="0" smtClean="0"/>
              <a:t>Types of Machine </a:t>
            </a:r>
            <a:r>
              <a:rPr lang="en-US" b="1" dirty="0" smtClean="0"/>
              <a:t>Learning.</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Machine Learning ?</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Learning? </a:t>
            </a:r>
            <a:endParaRPr lang="en-US" dirty="0"/>
          </a:p>
        </p:txBody>
      </p:sp>
      <p:sp>
        <p:nvSpPr>
          <p:cNvPr id="3" name="Content Placeholder 2"/>
          <p:cNvSpPr>
            <a:spLocks noGrp="1"/>
          </p:cNvSpPr>
          <p:nvPr>
            <p:ph idx="1"/>
          </p:nvPr>
        </p:nvSpPr>
        <p:spPr/>
        <p:txBody>
          <a:bodyPr/>
          <a:lstStyle/>
          <a:p>
            <a:r>
              <a:rPr lang="en-US" b="1" dirty="0" smtClean="0"/>
              <a:t>Learning is the process by which a system improves its performance from experience or environment. </a:t>
            </a:r>
          </a:p>
          <a:p>
            <a:r>
              <a:rPr lang="en-US" b="1" dirty="0" smtClean="0"/>
              <a:t>It results in  change in behavior, knowledge and skills.</a:t>
            </a:r>
            <a:r>
              <a:rPr lang="en-US" dirty="0" smtClean="0"/>
              <a:t>. </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Machine Learning ? </a:t>
            </a:r>
            <a:endParaRPr lang="en-US" dirty="0"/>
          </a:p>
        </p:txBody>
      </p:sp>
      <p:sp>
        <p:nvSpPr>
          <p:cNvPr id="3" name="Content Placeholder 2"/>
          <p:cNvSpPr>
            <a:spLocks noGrp="1"/>
          </p:cNvSpPr>
          <p:nvPr>
            <p:ph idx="1"/>
          </p:nvPr>
        </p:nvSpPr>
        <p:spPr>
          <a:xfrm>
            <a:off x="304800" y="1600200"/>
            <a:ext cx="8686800" cy="4525963"/>
          </a:xfrm>
        </p:spPr>
        <p:txBody>
          <a:bodyPr/>
          <a:lstStyle/>
          <a:p>
            <a:pPr algn="just"/>
            <a:r>
              <a:rPr lang="en-US" dirty="0" smtClean="0"/>
              <a:t>Machine learning is an application of artificial intelligence (AI) that provides systems the ability to automatically learn and improve from experience without being explicitly programmed.</a:t>
            </a:r>
          </a:p>
          <a:p>
            <a:pPr algn="just">
              <a:buNone/>
            </a:pPr>
            <a:r>
              <a:rPr lang="en-US" dirty="0" smtClean="0"/>
              <a:t> </a:t>
            </a:r>
          </a:p>
          <a:p>
            <a:pPr algn="just"/>
            <a:r>
              <a:rPr lang="en-US" b="1" dirty="0" smtClean="0"/>
              <a:t>Machine learning focuses on the development of computer programs</a:t>
            </a:r>
            <a:r>
              <a:rPr lang="en-US" dirty="0" smtClean="0"/>
              <a:t> that can access data and use it learn for themselves.</a:t>
            </a:r>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Machine / Computer Learn?</a:t>
            </a:r>
            <a:endParaRPr lang="en-US" dirty="0"/>
          </a:p>
        </p:txBody>
      </p:sp>
      <p:sp>
        <p:nvSpPr>
          <p:cNvPr id="3" name="Content Placeholder 2"/>
          <p:cNvSpPr>
            <a:spLocks noGrp="1"/>
          </p:cNvSpPr>
          <p:nvPr>
            <p:ph idx="1"/>
          </p:nvPr>
        </p:nvSpPr>
        <p:spPr>
          <a:xfrm>
            <a:off x="457200" y="1600201"/>
            <a:ext cx="8229600" cy="2438400"/>
          </a:xfrm>
        </p:spPr>
        <p:txBody>
          <a:bodyPr/>
          <a:lstStyle/>
          <a:p>
            <a:pPr>
              <a:buNone/>
            </a:pPr>
            <a:r>
              <a:rPr lang="en-US" dirty="0" smtClean="0"/>
              <a:t>Computers do the learning process through the following steps :</a:t>
            </a:r>
          </a:p>
          <a:p>
            <a:pPr marL="514350" indent="-514350">
              <a:buFont typeface="+mj-lt"/>
              <a:buAutoNum type="arabicPeriod"/>
            </a:pPr>
            <a:r>
              <a:rPr lang="en-US" dirty="0" smtClean="0"/>
              <a:t>Data Acquisition of new Knowledge</a:t>
            </a:r>
          </a:p>
          <a:p>
            <a:pPr marL="514350" indent="-514350">
              <a:buFont typeface="+mj-lt"/>
              <a:buAutoNum type="arabicPeriod"/>
            </a:pPr>
            <a:r>
              <a:rPr lang="en-US" dirty="0" smtClean="0"/>
              <a:t>Problem Solving </a:t>
            </a:r>
          </a:p>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through Data Set </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762000" y="1524000"/>
            <a:ext cx="7582377"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534400" cy="1143000"/>
          </a:xfrm>
        </p:spPr>
        <p:txBody>
          <a:bodyPr>
            <a:normAutofit/>
          </a:bodyPr>
          <a:lstStyle/>
          <a:p>
            <a:r>
              <a:rPr lang="en-US" sz="2800" b="1" i="1" dirty="0" smtClean="0"/>
              <a:t>Problem Statement :Determine the Specie Of the Flower </a:t>
            </a:r>
            <a:endParaRPr lang="en-US" sz="2800" b="1" i="1" dirty="0"/>
          </a:p>
        </p:txBody>
      </p:sp>
      <p:pic>
        <p:nvPicPr>
          <p:cNvPr id="3074" name="Picture 2"/>
          <p:cNvPicPr>
            <a:picLocks noChangeAspect="1" noChangeArrowheads="1"/>
          </p:cNvPicPr>
          <p:nvPr/>
        </p:nvPicPr>
        <p:blipFill>
          <a:blip r:embed="rId2"/>
          <a:srcRect/>
          <a:stretch>
            <a:fillRect/>
          </a:stretch>
        </p:blipFill>
        <p:spPr bwMode="auto">
          <a:xfrm>
            <a:off x="0" y="1701800"/>
            <a:ext cx="9144000" cy="363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42875" y="1809750"/>
            <a:ext cx="8858250" cy="3238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srcRect/>
          <a:stretch>
            <a:fillRect/>
          </a:stretch>
        </p:blipFill>
        <p:spPr bwMode="auto">
          <a:xfrm>
            <a:off x="304800" y="457200"/>
            <a:ext cx="8534400" cy="6019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685800" y="914400"/>
            <a:ext cx="7924800"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9525" y="1143000"/>
            <a:ext cx="912495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Basic Facts about</a:t>
            </a:r>
            <a:br>
              <a:rPr lang="en-US" dirty="0" smtClean="0"/>
            </a:br>
            <a:r>
              <a:rPr lang="en-US" dirty="0" smtClean="0"/>
              <a:t> Brain and  Neuron </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533400" y="914400"/>
            <a:ext cx="80772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508000" y="1143000"/>
            <a:ext cx="81280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Life Cycle </a:t>
            </a:r>
            <a:endParaRPr lang="en-US" dirty="0"/>
          </a:p>
        </p:txBody>
      </p:sp>
      <p:pic>
        <p:nvPicPr>
          <p:cNvPr id="5" name="Picture 2" descr="Picture"/>
          <p:cNvPicPr>
            <a:picLocks noChangeAspect="1" noChangeArrowheads="1"/>
          </p:cNvPicPr>
          <p:nvPr/>
        </p:nvPicPr>
        <p:blipFill>
          <a:blip r:embed="rId2"/>
          <a:srcRect/>
          <a:stretch>
            <a:fillRect/>
          </a:stretch>
        </p:blipFill>
        <p:spPr bwMode="auto">
          <a:xfrm>
            <a:off x="990600" y="2286000"/>
            <a:ext cx="5943600" cy="2943225"/>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Life Cycle </a:t>
            </a:r>
            <a:endParaRPr lang="en-US" dirty="0"/>
          </a:p>
        </p:txBody>
      </p:sp>
      <p:pic>
        <p:nvPicPr>
          <p:cNvPr id="6" name="Picture 10" descr="Image result for Machine Learning Life Cycle">
            <a:hlinkClick r:id="rId2"/>
          </p:cNvPr>
          <p:cNvPicPr>
            <a:picLocks noChangeAspect="1" noChangeArrowheads="1"/>
          </p:cNvPicPr>
          <p:nvPr/>
        </p:nvPicPr>
        <p:blipFill>
          <a:blip r:embed="rId3"/>
          <a:srcRect/>
          <a:stretch>
            <a:fillRect/>
          </a:stretch>
        </p:blipFill>
        <p:spPr bwMode="auto">
          <a:xfrm>
            <a:off x="1219200" y="1905000"/>
            <a:ext cx="6858000" cy="30480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Related image">
            <a:hlinkClick r:id="rId2"/>
          </p:cNvPr>
          <p:cNvPicPr>
            <a:picLocks noChangeAspect="1" noChangeArrowheads="1"/>
          </p:cNvPicPr>
          <p:nvPr/>
        </p:nvPicPr>
        <p:blipFill>
          <a:blip r:embed="rId3"/>
          <a:srcRect/>
          <a:stretch>
            <a:fillRect/>
          </a:stretch>
        </p:blipFill>
        <p:spPr bwMode="auto">
          <a:xfrm>
            <a:off x="304800" y="533400"/>
            <a:ext cx="8229600" cy="571500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smtClean="0"/>
              <a:t>Example </a:t>
            </a:r>
            <a:endParaRPr lang="en-US" dirty="0"/>
          </a:p>
        </p:txBody>
      </p:sp>
      <p:pic>
        <p:nvPicPr>
          <p:cNvPr id="4" name="Picture 2" descr="Image result for Machine Learning Life Cycle">
            <a:hlinkClick r:id="rId2"/>
          </p:cNvPr>
          <p:cNvPicPr>
            <a:picLocks noGrp="1" noChangeAspect="1" noChangeArrowheads="1"/>
          </p:cNvPicPr>
          <p:nvPr>
            <p:ph idx="1"/>
          </p:nvPr>
        </p:nvPicPr>
        <p:blipFill>
          <a:blip r:embed="rId3"/>
          <a:srcRect/>
          <a:stretch>
            <a:fillRect/>
          </a:stretch>
        </p:blipFill>
        <p:spPr bwMode="auto">
          <a:xfrm>
            <a:off x="152400" y="1600200"/>
            <a:ext cx="8610600" cy="46482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Types of Machine Learning Techniques </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Shallow Learning </a:t>
            </a:r>
          </a:p>
          <a:p>
            <a:pPr lvl="1"/>
            <a:r>
              <a:rPr lang="en-US" dirty="0" smtClean="0"/>
              <a:t>Algorithms with Few Layers</a:t>
            </a:r>
          </a:p>
          <a:p>
            <a:pPr lvl="1"/>
            <a:r>
              <a:rPr lang="en-US" dirty="0" smtClean="0"/>
              <a:t>Better for Less Complex and Smaller Data sets</a:t>
            </a:r>
          </a:p>
          <a:p>
            <a:pPr lvl="1"/>
            <a:r>
              <a:rPr lang="en-US" b="1" dirty="0" err="1" smtClean="0"/>
              <a:t>Eg</a:t>
            </a:r>
            <a:r>
              <a:rPr lang="en-US" b="1" dirty="0" smtClean="0"/>
              <a:t>: Logistic Regression and Support vector Machines </a:t>
            </a:r>
          </a:p>
          <a:p>
            <a:pPr marL="514350" indent="-514350">
              <a:buFont typeface="+mj-lt"/>
              <a:buAutoNum type="arabicPeriod"/>
            </a:pPr>
            <a:r>
              <a:rPr lang="en-US" dirty="0" smtClean="0"/>
              <a:t>Deep Learning </a:t>
            </a:r>
          </a:p>
          <a:p>
            <a:pPr lvl="1"/>
            <a:r>
              <a:rPr lang="en-US" dirty="0" smtClean="0"/>
              <a:t>New technique that uses many layers of neural network ( a model based on the structure of human brain)</a:t>
            </a:r>
          </a:p>
          <a:p>
            <a:pPr lvl="1"/>
            <a:r>
              <a:rPr lang="en-US" dirty="0" smtClean="0"/>
              <a:t>Useful when the target function is very complex and data sets are very large. </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Classification of Machine Learning</a:t>
            </a:r>
            <a:endParaRPr lang="en-US" dirty="0"/>
          </a:p>
        </p:txBody>
      </p:sp>
      <p:sp>
        <p:nvSpPr>
          <p:cNvPr id="3" name="Content Placeholder 2"/>
          <p:cNvSpPr>
            <a:spLocks noGrp="1"/>
          </p:cNvSpPr>
          <p:nvPr>
            <p:ph idx="1"/>
          </p:nvPr>
        </p:nvSpPr>
        <p:spPr>
          <a:xfrm>
            <a:off x="381000" y="2057400"/>
            <a:ext cx="8534400" cy="3581400"/>
          </a:xfrm>
        </p:spPr>
        <p:txBody>
          <a:bodyPr>
            <a:normAutofit fontScale="70000" lnSpcReduction="20000"/>
          </a:bodyPr>
          <a:lstStyle/>
          <a:p>
            <a:pPr marL="514350" indent="-514350">
              <a:buFont typeface="+mj-lt"/>
              <a:buAutoNum type="arabicPeriod"/>
            </a:pPr>
            <a:r>
              <a:rPr lang="en-US" b="1" dirty="0" smtClean="0"/>
              <a:t>Supervised Learning </a:t>
            </a:r>
          </a:p>
          <a:p>
            <a:pPr marL="914400" lvl="1" indent="-514350"/>
            <a:r>
              <a:rPr lang="en-US" dirty="0" smtClean="0"/>
              <a:t>X and Y</a:t>
            </a:r>
          </a:p>
          <a:p>
            <a:pPr marL="914400" lvl="1" indent="-514350"/>
            <a:r>
              <a:rPr lang="en-US" dirty="0" smtClean="0"/>
              <a:t>Given an observation X what is the best label for Y</a:t>
            </a:r>
          </a:p>
          <a:p>
            <a:pPr marL="514350" indent="-514350">
              <a:buFont typeface="+mj-lt"/>
              <a:buAutoNum type="arabicPeriod"/>
            </a:pPr>
            <a:r>
              <a:rPr lang="en-US" b="1" dirty="0" smtClean="0"/>
              <a:t>Unsupervised Learning</a:t>
            </a:r>
          </a:p>
          <a:p>
            <a:pPr marL="914400" lvl="1" indent="-514350"/>
            <a:r>
              <a:rPr lang="en-US" dirty="0" smtClean="0"/>
              <a:t>X</a:t>
            </a:r>
          </a:p>
          <a:p>
            <a:pPr marL="914400" lvl="1" indent="-514350"/>
            <a:r>
              <a:rPr lang="en-US" dirty="0" smtClean="0"/>
              <a:t>Given a set of X cluster or summarize them</a:t>
            </a:r>
          </a:p>
          <a:p>
            <a:pPr marL="914400" lvl="1" indent="-514350">
              <a:buNone/>
            </a:pPr>
            <a:endParaRPr lang="en-US" dirty="0" smtClean="0"/>
          </a:p>
          <a:p>
            <a:pPr marL="514350" indent="-514350">
              <a:buFont typeface="+mj-lt"/>
              <a:buAutoNum type="arabicPeriod"/>
            </a:pPr>
            <a:r>
              <a:rPr lang="en-US" b="1" dirty="0" smtClean="0"/>
              <a:t>Semi Supervised Learning</a:t>
            </a:r>
          </a:p>
          <a:p>
            <a:pPr marL="514350" indent="-514350">
              <a:buFont typeface="+mj-lt"/>
              <a:buAutoNum type="arabicPeriod"/>
            </a:pPr>
            <a:endParaRPr lang="en-US" dirty="0" smtClean="0"/>
          </a:p>
          <a:p>
            <a:pPr marL="514350" indent="-514350">
              <a:buFont typeface="+mj-lt"/>
              <a:buAutoNum type="arabicPeriod"/>
            </a:pPr>
            <a:r>
              <a:rPr lang="en-US" b="1" dirty="0" smtClean="0"/>
              <a:t>Reinforcement Learning </a:t>
            </a:r>
          </a:p>
          <a:p>
            <a:pPr marL="914400" lvl="1" indent="-514350"/>
            <a:r>
              <a:rPr lang="en-US" dirty="0" smtClean="0"/>
              <a:t>Determine what to do based on Rewards and punishments</a:t>
            </a:r>
          </a:p>
          <a:p>
            <a:pPr marL="514350" indent="-514350">
              <a:buFont typeface="+mj-lt"/>
              <a:buAutoNum type="arabicPeriod"/>
            </a:pPr>
            <a:endParaRPr lang="en-US" dirty="0" smtClean="0"/>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Supervised Learning  </a:t>
            </a:r>
            <a:endParaRPr lang="en-US" dirty="0"/>
          </a:p>
        </p:txBody>
      </p:sp>
      <p:sp>
        <p:nvSpPr>
          <p:cNvPr id="3" name="Content Placeholder 2"/>
          <p:cNvSpPr>
            <a:spLocks noGrp="1"/>
          </p:cNvSpPr>
          <p:nvPr>
            <p:ph idx="1"/>
          </p:nvPr>
        </p:nvSpPr>
        <p:spPr>
          <a:xfrm>
            <a:off x="228600" y="1600201"/>
            <a:ext cx="8686800" cy="3886200"/>
          </a:xfrm>
        </p:spPr>
        <p:txBody>
          <a:bodyPr>
            <a:normAutofit fontScale="92500" lnSpcReduction="10000"/>
          </a:bodyPr>
          <a:lstStyle/>
          <a:p>
            <a:pPr algn="just"/>
            <a:r>
              <a:rPr lang="en-US" sz="2400" dirty="0" smtClean="0"/>
              <a:t>Here the training (labeled) data set  containing </a:t>
            </a:r>
            <a:r>
              <a:rPr lang="en-US" sz="2400" b="1" i="1" dirty="0" smtClean="0"/>
              <a:t>input/predictors and output </a:t>
            </a:r>
            <a:r>
              <a:rPr lang="en-US" sz="2400" dirty="0" smtClean="0"/>
              <a:t>will be fed to the machine. The machine with the help of algorithm analyze the data set and </a:t>
            </a:r>
            <a:r>
              <a:rPr lang="en-US" sz="2400" b="1" i="1" dirty="0" smtClean="0"/>
              <a:t>generates a suitable model /function </a:t>
            </a:r>
            <a:r>
              <a:rPr lang="en-US" sz="2400" dirty="0" smtClean="0"/>
              <a:t>that best describes the input data. </a:t>
            </a:r>
            <a:r>
              <a:rPr lang="en-US" sz="2400" dirty="0" err="1" smtClean="0"/>
              <a:t>i.e</a:t>
            </a:r>
            <a:r>
              <a:rPr lang="en-US" sz="2400" dirty="0" smtClean="0"/>
              <a:t> it generates a function </a:t>
            </a:r>
            <a:r>
              <a:rPr lang="en-US" sz="2400" b="1" i="1" dirty="0" smtClean="0"/>
              <a:t>f(X) which makes best estimation of the output X for given X.</a:t>
            </a:r>
          </a:p>
          <a:p>
            <a:pPr algn="just"/>
            <a:endParaRPr lang="en-US" sz="2400" dirty="0" smtClean="0"/>
          </a:p>
          <a:p>
            <a:pPr algn="just"/>
            <a:r>
              <a:rPr lang="en-US" sz="2400" dirty="0" smtClean="0"/>
              <a:t>The generated model / function can be used to predict the output values for new data based on those relationships which it learned from the previous data sets. </a:t>
            </a:r>
          </a:p>
          <a:p>
            <a:pPr algn="just"/>
            <a:r>
              <a:rPr lang="en-US" sz="2400" dirty="0" smtClean="0"/>
              <a:t>When Y is discrete (True /False, ..) – </a:t>
            </a:r>
            <a:r>
              <a:rPr lang="en-US" sz="2400" b="1" dirty="0" smtClean="0"/>
              <a:t>Classification</a:t>
            </a:r>
          </a:p>
          <a:p>
            <a:pPr algn="just"/>
            <a:r>
              <a:rPr lang="en-US" sz="2400" dirty="0" smtClean="0"/>
              <a:t>When X is continuous (Real Numbers )- </a:t>
            </a:r>
            <a:r>
              <a:rPr lang="en-US" sz="2400" b="1" dirty="0" smtClean="0"/>
              <a:t>Regression</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381000" y="457200"/>
            <a:ext cx="8214078" cy="5668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3"/>
          <p:cNvSpPr>
            <a:spLocks noGrp="1"/>
          </p:cNvSpPr>
          <p:nvPr>
            <p:ph type="ctrTitle"/>
          </p:nvPr>
        </p:nvSpPr>
        <p:spPr>
          <a:xfrm>
            <a:off x="685800" y="1752600"/>
            <a:ext cx="7772400" cy="1470025"/>
          </a:xfrm>
        </p:spPr>
        <p:txBody>
          <a:bodyPr/>
          <a:lstStyle/>
          <a:p>
            <a:r>
              <a:rPr lang="en-US" sz="4000" dirty="0" smtClean="0">
                <a:solidFill>
                  <a:schemeClr val="tx2">
                    <a:tint val="100000"/>
                    <a:shade val="90000"/>
                    <a:satMod val="250000"/>
                    <a:alpha val="100000"/>
                  </a:schemeClr>
                </a:solidFill>
              </a:rPr>
              <a:t>BRAIN</a:t>
            </a:r>
            <a:endParaRPr lang="en-US" sz="4000" dirty="0" smtClean="0">
              <a:latin typeface="Times New Roman" charset="0"/>
              <a:cs typeface="Times New Roman" charset="0"/>
            </a:endParaRPr>
          </a:p>
        </p:txBody>
      </p:sp>
      <p:sp>
        <p:nvSpPr>
          <p:cNvPr id="63491" name="Content Placeholder 5"/>
          <p:cNvSpPr>
            <a:spLocks noGrp="1"/>
          </p:cNvSpPr>
          <p:nvPr>
            <p:ph type="subTitle" idx="1"/>
          </p:nvPr>
        </p:nvSpPr>
        <p:spPr>
          <a:xfrm>
            <a:off x="685800" y="3733800"/>
            <a:ext cx="8077200" cy="1752600"/>
          </a:xfrm>
        </p:spPr>
        <p:txBody>
          <a:bodyPr>
            <a:normAutofit/>
          </a:bodyPr>
          <a:lstStyle/>
          <a:p>
            <a:r>
              <a:rPr lang="en-US" sz="3600" dirty="0" smtClean="0">
                <a:latin typeface="Times New Roman" charset="0"/>
                <a:cs typeface="Times New Roman" charset="0"/>
              </a:rPr>
              <a:t>The brain which weighs 1.2 kg to 1.4 kg is the center of nervous system which is made up of </a:t>
            </a:r>
            <a:r>
              <a:rPr lang="en-US" sz="3600" i="1" dirty="0" smtClean="0">
                <a:latin typeface="Times New Roman" charset="0"/>
                <a:cs typeface="Times New Roman" charset="0"/>
              </a:rPr>
              <a:t>100</a:t>
            </a:r>
            <a:r>
              <a:rPr lang="en-US" sz="3600" dirty="0" smtClean="0">
                <a:latin typeface="Times New Roman" charset="0"/>
                <a:cs typeface="Times New Roman" charset="0"/>
              </a:rPr>
              <a:t> billion neurons.</a:t>
            </a:r>
            <a:endParaRPr lang="en-US" sz="3600" b="1" dirty="0" smtClean="0">
              <a:latin typeface="Times New Roman" charset="0"/>
              <a:cs typeface="Times New Roman" charset="0"/>
            </a:endParaRPr>
          </a:p>
          <a:p>
            <a:pPr>
              <a:buNone/>
            </a:pPr>
            <a:endParaRPr lang="en-US" sz="2800" dirty="0" smtClean="0">
              <a:latin typeface="Times New Roman" charset="0"/>
              <a:cs typeface="Times New Roman" charset="0"/>
            </a:endParaRPr>
          </a:p>
          <a:p>
            <a:pPr>
              <a:buFontTx/>
              <a:buNone/>
            </a:pPr>
            <a:endParaRPr lang="en-US" dirty="0" smtClean="0">
              <a:solidFill>
                <a:schemeClr val="bg1"/>
              </a:solidFill>
            </a:endParaRPr>
          </a:p>
        </p:txBody>
      </p:sp>
      <p:sp>
        <p:nvSpPr>
          <p:cNvPr id="63492" name="Footer Placeholder 3"/>
          <p:cNvSpPr>
            <a:spLocks noGrp="1"/>
          </p:cNvSpPr>
          <p:nvPr>
            <p:ph type="ftr" sz="quarter" idx="11"/>
          </p:nvPr>
        </p:nvSpPr>
        <p:spPr>
          <a:noFill/>
        </p:spPr>
        <p:txBody>
          <a:bodyPr/>
          <a:lstStyle/>
          <a:p>
            <a:pPr algn="l"/>
            <a:r>
              <a:rPr lang="en-US" dirty="0">
                <a:solidFill>
                  <a:schemeClr val="bg1"/>
                </a:solidFill>
                <a:latin typeface="Verdana" charset="0"/>
              </a:rPr>
              <a:t>© 2014, 2011, 2008 by Pearson Education, Inc. All rights reserved.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fade">
                                      <p:cBhvr>
                                        <p:cTn id="7" dur="2000"/>
                                        <p:tgtEl>
                                          <p:spTgt spid="634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2"/>
          <a:srcRect/>
          <a:stretch>
            <a:fillRect/>
          </a:stretch>
        </p:blipFill>
        <p:spPr bwMode="auto">
          <a:xfrm>
            <a:off x="152400" y="838200"/>
            <a:ext cx="8686800" cy="4876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533400"/>
          </a:xfrm>
        </p:spPr>
        <p:txBody>
          <a:bodyPr>
            <a:noAutofit/>
          </a:bodyPr>
          <a:lstStyle/>
          <a:p>
            <a:r>
              <a:rPr lang="en-US" sz="3200" b="1" dirty="0" smtClean="0"/>
              <a:t>Types of Supervised Learning  </a:t>
            </a:r>
            <a:r>
              <a:rPr lang="en-US" sz="3200" dirty="0" smtClean="0"/>
              <a:t/>
            </a:r>
            <a:br>
              <a:rPr lang="en-US" sz="3200" dirty="0" smtClean="0"/>
            </a:br>
            <a:r>
              <a:rPr lang="en-US" sz="1800" dirty="0" smtClean="0"/>
              <a:t>(Task Driven . Develop Prediction Model based on Input and Output Data)</a:t>
            </a:r>
            <a:endParaRPr lang="en-US" sz="1800" dirty="0"/>
          </a:p>
        </p:txBody>
      </p:sp>
      <p:sp>
        <p:nvSpPr>
          <p:cNvPr id="3" name="Content Placeholder 2"/>
          <p:cNvSpPr>
            <a:spLocks noGrp="1"/>
          </p:cNvSpPr>
          <p:nvPr>
            <p:ph idx="1"/>
          </p:nvPr>
        </p:nvSpPr>
        <p:spPr/>
        <p:txBody>
          <a:bodyPr>
            <a:normAutofit fontScale="62500" lnSpcReduction="20000"/>
          </a:bodyPr>
          <a:lstStyle/>
          <a:p>
            <a:pPr marL="514350" indent="-514350">
              <a:buFont typeface="+mj-lt"/>
              <a:buAutoNum type="arabicPeriod"/>
            </a:pPr>
            <a:r>
              <a:rPr lang="en-US" b="1" dirty="0" smtClean="0"/>
              <a:t>Classification ( Discrete) </a:t>
            </a:r>
          </a:p>
          <a:p>
            <a:pPr marL="914400" lvl="1" indent="-514350">
              <a:buFont typeface="+mj-lt"/>
              <a:buAutoNum type="alphaLcParenR"/>
            </a:pPr>
            <a:r>
              <a:rPr lang="en-US" dirty="0" smtClean="0"/>
              <a:t>Logistic Regression</a:t>
            </a:r>
          </a:p>
          <a:p>
            <a:pPr marL="914400" lvl="1" indent="-514350">
              <a:buFont typeface="+mj-lt"/>
              <a:buAutoNum type="alphaLcParenR"/>
            </a:pPr>
            <a:r>
              <a:rPr lang="en-US" dirty="0" smtClean="0"/>
              <a:t>KNN </a:t>
            </a:r>
          </a:p>
          <a:p>
            <a:pPr marL="914400" lvl="1" indent="-514350">
              <a:buFont typeface="+mj-lt"/>
              <a:buAutoNum type="alphaLcParenR"/>
            </a:pPr>
            <a:r>
              <a:rPr lang="en-US" dirty="0" smtClean="0"/>
              <a:t>Decision Trees </a:t>
            </a:r>
          </a:p>
          <a:p>
            <a:pPr marL="914400" lvl="1" indent="-514350">
              <a:buFont typeface="+mj-lt"/>
              <a:buAutoNum type="alphaLcParenR"/>
            </a:pPr>
            <a:r>
              <a:rPr lang="en-US" dirty="0" smtClean="0"/>
              <a:t>Support Vector Machines</a:t>
            </a:r>
          </a:p>
          <a:p>
            <a:pPr marL="914400" lvl="1" indent="-514350">
              <a:buFont typeface="+mj-lt"/>
              <a:buAutoNum type="alphaLcParenR"/>
            </a:pPr>
            <a:r>
              <a:rPr lang="en-US" dirty="0" smtClean="0"/>
              <a:t>Naïve Bayesian </a:t>
            </a:r>
          </a:p>
          <a:p>
            <a:pPr marL="914400" lvl="1" indent="-514350">
              <a:buFont typeface="+mj-lt"/>
              <a:buAutoNum type="alphaLcParenR"/>
            </a:pPr>
            <a:r>
              <a:rPr lang="en-US" dirty="0" smtClean="0"/>
              <a:t>Discriminant  Analysis </a:t>
            </a:r>
          </a:p>
          <a:p>
            <a:pPr marL="914400" lvl="1" indent="-514350">
              <a:buFont typeface="+mj-lt"/>
              <a:buAutoNum type="alphaLcParenR"/>
            </a:pPr>
            <a:r>
              <a:rPr lang="en-US" dirty="0" smtClean="0"/>
              <a:t>Random Forest</a:t>
            </a:r>
          </a:p>
          <a:p>
            <a:pPr marL="914400" lvl="1" indent="-514350">
              <a:buFont typeface="+mj-lt"/>
              <a:buAutoNum type="alphaLcParenR"/>
            </a:pPr>
            <a:r>
              <a:rPr lang="en-US" dirty="0" smtClean="0"/>
              <a:t>AdaBoost</a:t>
            </a:r>
          </a:p>
          <a:p>
            <a:pPr marL="914400" lvl="1" indent="-514350">
              <a:buFont typeface="+mj-lt"/>
              <a:buAutoNum type="alphaLcParenR"/>
            </a:pPr>
            <a:r>
              <a:rPr lang="en-US" dirty="0" smtClean="0"/>
              <a:t>Neural Networks</a:t>
            </a:r>
          </a:p>
          <a:p>
            <a:pPr marL="1314450" lvl="2" indent="-514350">
              <a:buFont typeface="+mj-lt"/>
              <a:buAutoNum type="alphaLcParenR"/>
            </a:pPr>
            <a:endParaRPr lang="en-US" dirty="0" smtClean="0"/>
          </a:p>
          <a:p>
            <a:pPr marL="514350" indent="-514350">
              <a:buFont typeface="+mj-lt"/>
              <a:buAutoNum type="arabicPeriod"/>
            </a:pPr>
            <a:r>
              <a:rPr lang="en-US" b="1" dirty="0" smtClean="0"/>
              <a:t>Regression ( Continuous)</a:t>
            </a:r>
          </a:p>
          <a:p>
            <a:pPr marL="914400" lvl="1" indent="-514350">
              <a:buFont typeface="+mj-lt"/>
              <a:buAutoNum type="alphaLcParenR"/>
            </a:pPr>
            <a:r>
              <a:rPr lang="en-US" dirty="0" smtClean="0"/>
              <a:t>Linear Regression </a:t>
            </a:r>
          </a:p>
          <a:p>
            <a:pPr marL="914400" lvl="1" indent="-514350">
              <a:buFont typeface="+mj-lt"/>
              <a:buAutoNum type="alphaLcParenR"/>
            </a:pPr>
            <a:r>
              <a:rPr lang="en-US" dirty="0" smtClean="0"/>
              <a:t>SVR</a:t>
            </a:r>
          </a:p>
          <a:p>
            <a:pPr marL="914400" lvl="1" indent="-514350">
              <a:buFont typeface="+mj-lt"/>
              <a:buAutoNum type="alphaLcParenR"/>
            </a:pPr>
            <a:r>
              <a:rPr lang="en-US" dirty="0" smtClean="0"/>
              <a:t>GPR</a:t>
            </a:r>
          </a:p>
          <a:p>
            <a:pPr marL="914400" lvl="1" indent="-514350">
              <a:buFont typeface="+mj-lt"/>
              <a:buAutoNum type="alphaLcParenR"/>
            </a:pPr>
            <a:r>
              <a:rPr lang="en-US" dirty="0" smtClean="0"/>
              <a:t>Ensemble Methods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Applications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An e-mail message is spam </a:t>
            </a:r>
          </a:p>
          <a:p>
            <a:r>
              <a:rPr lang="en-US" dirty="0" smtClean="0"/>
              <a:t>A person has cancer </a:t>
            </a:r>
          </a:p>
          <a:p>
            <a:r>
              <a:rPr lang="en-US" dirty="0" smtClean="0"/>
              <a:t>A football team will win or lose</a:t>
            </a:r>
          </a:p>
          <a:p>
            <a:r>
              <a:rPr lang="en-US" dirty="0" smtClean="0"/>
              <a:t> An applicant will default on a loan </a:t>
            </a:r>
          </a:p>
          <a:p>
            <a:r>
              <a:rPr lang="en-US" dirty="0" smtClean="0"/>
              <a:t>Predicting how  much money a user will spend in a  shop based on his characteristic</a:t>
            </a:r>
          </a:p>
          <a:p>
            <a:r>
              <a:rPr lang="en-US" dirty="0" smtClean="0"/>
              <a:t>Predicting power consumption in the next month</a:t>
            </a:r>
          </a:p>
          <a:p>
            <a:r>
              <a:rPr lang="en-US" dirty="0" smtClean="0"/>
              <a:t>Predicting stock prices</a:t>
            </a:r>
          </a:p>
          <a:p>
            <a:r>
              <a:rPr lang="en-US" dirty="0" smtClean="0"/>
              <a:t>With  bunch of photos </a:t>
            </a:r>
            <a:r>
              <a:rPr lang="en-US" b="1" dirty="0" smtClean="0"/>
              <a:t>with information what is on them</a:t>
            </a:r>
            <a:r>
              <a:rPr lang="en-US" dirty="0" smtClean="0"/>
              <a:t> and one train a model to recognize new photos</a:t>
            </a:r>
          </a:p>
          <a:p>
            <a:r>
              <a:rPr lang="en-US" dirty="0" smtClean="0"/>
              <a:t>With bunch of molecules and </a:t>
            </a:r>
            <a:r>
              <a:rPr lang="en-US" b="1" dirty="0" smtClean="0"/>
              <a:t>information which are drugs</a:t>
            </a:r>
            <a:r>
              <a:rPr lang="en-US" dirty="0" smtClean="0"/>
              <a:t> and one can train a model to answer whether new molecule is also a drug.</a:t>
            </a:r>
          </a:p>
          <a:p>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Unsupervised Learning </a:t>
            </a:r>
            <a:endParaRPr lang="en-US" dirty="0"/>
          </a:p>
        </p:txBody>
      </p:sp>
      <p:sp>
        <p:nvSpPr>
          <p:cNvPr id="3" name="Content Placeholder 2"/>
          <p:cNvSpPr>
            <a:spLocks noGrp="1"/>
          </p:cNvSpPr>
          <p:nvPr>
            <p:ph idx="1"/>
          </p:nvPr>
        </p:nvSpPr>
        <p:spPr>
          <a:xfrm>
            <a:off x="228600" y="1600200"/>
            <a:ext cx="8458200" cy="4525963"/>
          </a:xfrm>
        </p:spPr>
        <p:txBody>
          <a:bodyPr>
            <a:normAutofit/>
          </a:bodyPr>
          <a:lstStyle/>
          <a:p>
            <a:r>
              <a:rPr lang="en-US" dirty="0" smtClean="0"/>
              <a:t>This approach is data driven . The computer is trained with unlabeled input data.</a:t>
            </a:r>
          </a:p>
          <a:p>
            <a:r>
              <a:rPr lang="en-US" dirty="0" smtClean="0"/>
              <a:t>These algorithms try to use techniques on the input data to </a:t>
            </a:r>
            <a:r>
              <a:rPr lang="en-US" i="1" dirty="0" smtClean="0"/>
              <a:t>mine for rules</a:t>
            </a:r>
            <a:r>
              <a:rPr lang="en-US" dirty="0" smtClean="0"/>
              <a:t>, </a:t>
            </a:r>
            <a:r>
              <a:rPr lang="en-US" i="1" dirty="0" smtClean="0"/>
              <a:t>detect patterns</a:t>
            </a:r>
            <a:r>
              <a:rPr lang="en-US" dirty="0" smtClean="0"/>
              <a:t>, and </a:t>
            </a:r>
            <a:r>
              <a:rPr lang="en-US" i="1" dirty="0" smtClean="0"/>
              <a:t>summarize and group the data points</a:t>
            </a:r>
            <a:r>
              <a:rPr lang="en-US" dirty="0" smtClean="0"/>
              <a:t> which help in deriving meaningful insights and describe the data better to the users.</a:t>
            </a:r>
          </a:p>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548922" y="533400"/>
            <a:ext cx="8046156" cy="55927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Unsupervised Learning </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smtClean="0"/>
              <a:t>Clustering </a:t>
            </a:r>
          </a:p>
          <a:p>
            <a:pPr lvl="1"/>
            <a:r>
              <a:rPr lang="en-US" dirty="0" smtClean="0"/>
              <a:t>K Means Clustering </a:t>
            </a:r>
          </a:p>
          <a:p>
            <a:pPr lvl="1"/>
            <a:r>
              <a:rPr lang="en-US" dirty="0" smtClean="0"/>
              <a:t>Hierarchical Clustering </a:t>
            </a:r>
          </a:p>
          <a:p>
            <a:pPr lvl="1"/>
            <a:r>
              <a:rPr lang="en-US" dirty="0" smtClean="0"/>
              <a:t>Gaussian Mixture Models</a:t>
            </a:r>
          </a:p>
          <a:p>
            <a:pPr lvl="1"/>
            <a:r>
              <a:rPr lang="en-US" dirty="0" smtClean="0"/>
              <a:t>Genetic Algorithms </a:t>
            </a:r>
          </a:p>
          <a:p>
            <a:pPr lvl="1"/>
            <a:r>
              <a:rPr lang="en-US" dirty="0" smtClean="0"/>
              <a:t>Artificial Neural Networks </a:t>
            </a:r>
          </a:p>
          <a:p>
            <a:pPr marL="514350" indent="-514350">
              <a:buFont typeface="+mj-lt"/>
              <a:buAutoNum type="arabicPeriod"/>
            </a:pPr>
            <a:r>
              <a:rPr lang="en-US" dirty="0" smtClean="0"/>
              <a:t>Dimensionality Reduction </a:t>
            </a:r>
          </a:p>
          <a:p>
            <a:pPr marL="914400" lvl="1" indent="-514350"/>
            <a:r>
              <a:rPr lang="en-US" dirty="0" smtClean="0"/>
              <a:t>Tensor Decomposition </a:t>
            </a:r>
          </a:p>
          <a:p>
            <a:pPr marL="914400" lvl="1" indent="-514350"/>
            <a:r>
              <a:rPr lang="en-US" dirty="0" smtClean="0"/>
              <a:t>Principal Component Analysis</a:t>
            </a:r>
          </a:p>
          <a:p>
            <a:pPr marL="914400" lvl="1" indent="-514350"/>
            <a:r>
              <a:rPr lang="en-US" dirty="0" smtClean="0"/>
              <a:t>Multidimensional statistics</a:t>
            </a:r>
          </a:p>
          <a:p>
            <a:pPr marL="914400" lvl="1" indent="-514350"/>
            <a:r>
              <a:rPr lang="en-US" dirty="0" smtClean="0"/>
              <a:t>Random Projection</a:t>
            </a:r>
          </a:p>
          <a:p>
            <a:pPr marL="914400" lvl="1" indent="-514350"/>
            <a:r>
              <a:rPr lang="en-US" dirty="0" smtClean="0"/>
              <a:t>Artificial Neural Networks </a:t>
            </a:r>
          </a:p>
          <a:p>
            <a:pPr marL="514350" indent="-514350">
              <a:buFont typeface="+mj-lt"/>
              <a:buAutoNum type="arabicPeriod"/>
            </a:pPr>
            <a:r>
              <a:rPr lang="en-US" dirty="0" smtClean="0"/>
              <a:t>Association Rules </a:t>
            </a:r>
          </a:p>
          <a:p>
            <a:pPr marL="914400" lvl="1" indent="-514350"/>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descr="Image result for unsupervised learning">
            <a:hlinkClick r:id="rId2"/>
          </p:cNvPr>
          <p:cNvPicPr>
            <a:picLocks noChangeAspect="1" noChangeArrowheads="1"/>
          </p:cNvPicPr>
          <p:nvPr/>
        </p:nvPicPr>
        <p:blipFill>
          <a:blip r:embed="rId3"/>
          <a:srcRect/>
          <a:stretch>
            <a:fillRect/>
          </a:stretch>
        </p:blipFill>
        <p:spPr bwMode="auto">
          <a:xfrm>
            <a:off x="609600" y="304800"/>
            <a:ext cx="7543800" cy="5791200"/>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Image result for unsupervised learning">
            <a:hlinkClick r:id="rId2"/>
          </p:cNvPr>
          <p:cNvPicPr>
            <a:picLocks noChangeAspect="1" noChangeArrowheads="1"/>
          </p:cNvPicPr>
          <p:nvPr/>
        </p:nvPicPr>
        <p:blipFill>
          <a:blip r:embed="rId3"/>
          <a:srcRect/>
          <a:stretch>
            <a:fillRect/>
          </a:stretch>
        </p:blipFill>
        <p:spPr bwMode="auto">
          <a:xfrm>
            <a:off x="609600" y="457200"/>
            <a:ext cx="7696200" cy="5638800"/>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Image result for unsupervised learning">
            <a:hlinkClick r:id="rId2"/>
          </p:cNvPr>
          <p:cNvPicPr>
            <a:picLocks noChangeAspect="1" noChangeArrowheads="1"/>
          </p:cNvPicPr>
          <p:nvPr/>
        </p:nvPicPr>
        <p:blipFill>
          <a:blip r:embed="rId3"/>
          <a:srcRect/>
          <a:stretch>
            <a:fillRect/>
          </a:stretch>
        </p:blipFill>
        <p:spPr bwMode="auto">
          <a:xfrm>
            <a:off x="0" y="685800"/>
            <a:ext cx="8934450" cy="5029200"/>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Image result for unsupervised learning">
            <a:hlinkClick r:id="rId2"/>
          </p:cNvPr>
          <p:cNvPicPr>
            <a:picLocks noChangeAspect="1" noChangeArrowheads="1"/>
          </p:cNvPicPr>
          <p:nvPr/>
        </p:nvPicPr>
        <p:blipFill>
          <a:blip r:embed="rId3"/>
          <a:srcRect/>
          <a:stretch>
            <a:fillRect/>
          </a:stretch>
        </p:blipFill>
        <p:spPr bwMode="auto">
          <a:xfrm>
            <a:off x="0" y="1524000"/>
            <a:ext cx="8934450" cy="405765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2"/>
          <a:srcRect/>
          <a:stretch>
            <a:fillRect/>
          </a:stretch>
        </p:blipFill>
        <p:spPr bwMode="auto">
          <a:xfrm>
            <a:off x="228600" y="228600"/>
            <a:ext cx="8763000" cy="6324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 / Real Life Examples</a:t>
            </a:r>
            <a:endParaRPr lang="en-US" dirty="0"/>
          </a:p>
        </p:txBody>
      </p:sp>
      <p:sp>
        <p:nvSpPr>
          <p:cNvPr id="3" name="Content Placeholder 2"/>
          <p:cNvSpPr>
            <a:spLocks noGrp="1"/>
          </p:cNvSpPr>
          <p:nvPr>
            <p:ph idx="1"/>
          </p:nvPr>
        </p:nvSpPr>
        <p:spPr>
          <a:xfrm>
            <a:off x="381000" y="1600200"/>
            <a:ext cx="8229600" cy="4525963"/>
          </a:xfrm>
        </p:spPr>
        <p:txBody>
          <a:bodyPr>
            <a:normAutofit/>
          </a:bodyPr>
          <a:lstStyle/>
          <a:p>
            <a:pPr lvl="1"/>
            <a:r>
              <a:rPr lang="en-US" dirty="0" smtClean="0"/>
              <a:t>Given set of images of stars, do they form some distinguishable types of stars?</a:t>
            </a:r>
          </a:p>
          <a:p>
            <a:pPr lvl="1"/>
            <a:r>
              <a:rPr lang="en-US" dirty="0" smtClean="0"/>
              <a:t>Given users activity on our website - are there distinguishable usage scenarios that we can find?</a:t>
            </a:r>
          </a:p>
          <a:p>
            <a:pPr lvl="1"/>
            <a:r>
              <a:rPr lang="en-US" dirty="0" smtClean="0"/>
              <a:t>such as grouping customers by purchasing behavior</a:t>
            </a:r>
          </a:p>
          <a:p>
            <a:pPr lvl="1"/>
            <a:r>
              <a:rPr lang="en-US" dirty="0" smtClean="0"/>
              <a:t>such as people that buy X also tend to buy Y</a:t>
            </a:r>
          </a:p>
          <a:p>
            <a:pPr lvl="1"/>
            <a:endParaRPr lang="en-US" dirty="0" smtClean="0"/>
          </a:p>
          <a:p>
            <a:pPr lvl="1"/>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Semi Supervised </a:t>
            </a:r>
            <a:endParaRPr lang="en-US" dirty="0"/>
          </a:p>
        </p:txBody>
      </p:sp>
      <p:sp>
        <p:nvSpPr>
          <p:cNvPr id="3" name="Content Placeholder 2"/>
          <p:cNvSpPr>
            <a:spLocks noGrp="1"/>
          </p:cNvSpPr>
          <p:nvPr>
            <p:ph idx="1"/>
          </p:nvPr>
        </p:nvSpPr>
        <p:spPr/>
        <p:txBody>
          <a:bodyPr>
            <a:normAutofit/>
          </a:bodyPr>
          <a:lstStyle/>
          <a:p>
            <a:r>
              <a:rPr lang="en-US" dirty="0" smtClean="0"/>
              <a:t>In the previous two types, either there are no labels for all the observation in the dataset or labels are present for all the observations. </a:t>
            </a:r>
          </a:p>
          <a:p>
            <a:r>
              <a:rPr lang="en-US" dirty="0" smtClean="0"/>
              <a:t>Semi-supervised learning falls in between these two. </a:t>
            </a:r>
          </a:p>
          <a:p>
            <a:r>
              <a:rPr lang="en-US" dirty="0" smtClean="0"/>
              <a:t> </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srcRect/>
          <a:stretch>
            <a:fillRect/>
          </a:stretch>
        </p:blipFill>
        <p:spPr bwMode="auto">
          <a:xfrm>
            <a:off x="381000" y="533400"/>
            <a:ext cx="8458200" cy="5867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a:t>
            </a:r>
            <a:endParaRPr lang="en-US" dirty="0"/>
          </a:p>
        </p:txBody>
      </p:sp>
      <p:sp>
        <p:nvSpPr>
          <p:cNvPr id="3" name="Content Placeholder 2"/>
          <p:cNvSpPr>
            <a:spLocks noGrp="1"/>
          </p:cNvSpPr>
          <p:nvPr>
            <p:ph idx="1"/>
          </p:nvPr>
        </p:nvSpPr>
        <p:spPr/>
        <p:txBody>
          <a:bodyPr/>
          <a:lstStyle/>
          <a:p>
            <a:r>
              <a:rPr lang="en-US" dirty="0" smtClean="0"/>
              <a:t>Co Training </a:t>
            </a:r>
          </a:p>
          <a:p>
            <a:r>
              <a:rPr lang="en-US" dirty="0" smtClean="0"/>
              <a:t>Self Training </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t>
            </a:r>
            <a:endParaRPr lang="en-US" dirty="0"/>
          </a:p>
        </p:txBody>
      </p:sp>
      <p:sp>
        <p:nvSpPr>
          <p:cNvPr id="3" name="Content Placeholder 2"/>
          <p:cNvSpPr>
            <a:spLocks noGrp="1"/>
          </p:cNvSpPr>
          <p:nvPr>
            <p:ph idx="1"/>
          </p:nvPr>
        </p:nvSpPr>
        <p:spPr/>
        <p:txBody>
          <a:bodyPr>
            <a:normAutofit/>
          </a:bodyPr>
          <a:lstStyle/>
          <a:p>
            <a:r>
              <a:rPr lang="en-US" dirty="0" smtClean="0"/>
              <a:t>One real world application for semi-supervised learning, is webpage classification. Say you want to classify any given webpage into one of several categories (like "Educational", " Shopping", "Forum", etc.). </a:t>
            </a:r>
          </a:p>
          <a:p>
            <a:r>
              <a:rPr lang="en-US" dirty="0" smtClean="0"/>
              <a:t>Protein function prediction using sequence </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a:t>
            </a:r>
            <a:r>
              <a:rPr lang="en-US" b="1" dirty="0" smtClean="0"/>
              <a:t> Reinforcement Learning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This method aims at using observations gathered from the interaction with the environment to take actions that would maximize the reward or minimize the risk. </a:t>
            </a:r>
          </a:p>
          <a:p>
            <a:r>
              <a:rPr lang="en-US" dirty="0" smtClean="0"/>
              <a:t>Reinforcement learning algorithm (called the agent) continuously learns from the environment in an iterative fashion.</a:t>
            </a:r>
          </a:p>
          <a:p>
            <a:r>
              <a:rPr lang="en-US" dirty="0" smtClean="0"/>
              <a:t> In the process, the agent learns from its experiences of the environment until it explores the full range of possible states.</a:t>
            </a:r>
          </a:p>
          <a:p>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Image result for reinforcement learning">
            <a:hlinkClick r:id="rId2"/>
          </p:cNvPr>
          <p:cNvPicPr>
            <a:picLocks noChangeAspect="1" noChangeArrowheads="1"/>
          </p:cNvPicPr>
          <p:nvPr/>
        </p:nvPicPr>
        <p:blipFill>
          <a:blip r:embed="rId3"/>
          <a:srcRect/>
          <a:stretch>
            <a:fillRect/>
          </a:stretch>
        </p:blipFill>
        <p:spPr bwMode="auto">
          <a:xfrm>
            <a:off x="2057400" y="685800"/>
            <a:ext cx="5105400" cy="4942029"/>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Image result for reinforcement learning">
            <a:hlinkClick r:id="rId2"/>
          </p:cNvPr>
          <p:cNvPicPr>
            <a:picLocks noChangeAspect="1" noChangeArrowheads="1"/>
          </p:cNvPicPr>
          <p:nvPr/>
        </p:nvPicPr>
        <p:blipFill>
          <a:blip r:embed="rId3"/>
          <a:srcRect/>
          <a:stretch>
            <a:fillRect/>
          </a:stretch>
        </p:blipFill>
        <p:spPr bwMode="auto">
          <a:xfrm>
            <a:off x="228600" y="1371600"/>
            <a:ext cx="8029575" cy="36576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descr="Related image">
            <a:hlinkClick r:id="rId2"/>
          </p:cNvPr>
          <p:cNvPicPr>
            <a:picLocks noChangeAspect="1" noChangeArrowheads="1"/>
          </p:cNvPicPr>
          <p:nvPr/>
        </p:nvPicPr>
        <p:blipFill>
          <a:blip r:embed="rId3"/>
          <a:srcRect/>
          <a:stretch>
            <a:fillRect/>
          </a:stretch>
        </p:blipFill>
        <p:spPr bwMode="auto">
          <a:xfrm>
            <a:off x="1066800" y="685800"/>
            <a:ext cx="7069015" cy="5105400"/>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srcRect/>
          <a:stretch>
            <a:fillRect/>
          </a:stretch>
        </p:blipFill>
        <p:spPr bwMode="auto">
          <a:xfrm>
            <a:off x="692150" y="1374775"/>
            <a:ext cx="7759700" cy="4108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Image result for Fore brain , Mid Brain and Hind Brain">
            <a:hlinkClick r:id="rId2"/>
          </p:cNvPr>
          <p:cNvPicPr>
            <a:picLocks noChangeAspect="1" noChangeArrowheads="1"/>
          </p:cNvPicPr>
          <p:nvPr/>
        </p:nvPicPr>
        <p:blipFill>
          <a:blip r:embed="rId3"/>
          <a:srcRect/>
          <a:stretch>
            <a:fillRect/>
          </a:stretch>
        </p:blipFill>
        <p:spPr bwMode="auto">
          <a:xfrm>
            <a:off x="1143000" y="762000"/>
            <a:ext cx="6934200" cy="4800601"/>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 cases</a:t>
            </a:r>
          </a:p>
        </p:txBody>
      </p:sp>
      <p:sp>
        <p:nvSpPr>
          <p:cNvPr id="3" name="Content Placeholder 2"/>
          <p:cNvSpPr>
            <a:spLocks noGrp="1"/>
          </p:cNvSpPr>
          <p:nvPr>
            <p:ph idx="1"/>
          </p:nvPr>
        </p:nvSpPr>
        <p:spPr>
          <a:xfrm>
            <a:off x="457200" y="1600201"/>
            <a:ext cx="8229600" cy="2667000"/>
          </a:xfrm>
        </p:spPr>
        <p:txBody>
          <a:bodyPr>
            <a:normAutofit fontScale="77500" lnSpcReduction="20000"/>
          </a:bodyPr>
          <a:lstStyle/>
          <a:p>
            <a:r>
              <a:rPr lang="en-US" dirty="0" smtClean="0"/>
              <a:t>Some applications of the </a:t>
            </a:r>
            <a:r>
              <a:rPr lang="en-US" i="1" dirty="0" smtClean="0"/>
              <a:t>reinforcement learning algorithms</a:t>
            </a:r>
            <a:r>
              <a:rPr lang="en-US" dirty="0" smtClean="0"/>
              <a:t> are computer played board games (Chess, Go), robotic hands, and self-driving cars.</a:t>
            </a:r>
          </a:p>
          <a:p>
            <a:r>
              <a:rPr lang="en-US" b="1" dirty="0" smtClean="0"/>
              <a:t>Manufacturing : </a:t>
            </a:r>
            <a:r>
              <a:rPr lang="en-US" dirty="0" smtClean="0"/>
              <a:t>a robot uses deep reinforcement learning to pick a device from one box and putting it in a container. Whether it succeeds or fails, it memorizes the object and gains knowledge and train’s itself to do this job with great speed and precision.</a:t>
            </a:r>
          </a:p>
          <a:p>
            <a:endParaRPr lang="en-US" dirty="0" smtClean="0"/>
          </a:p>
          <a:p>
            <a:pPr>
              <a:buNone/>
            </a:pPr>
            <a:endParaRPr lang="en-US" dirty="0" smtClean="0"/>
          </a:p>
          <a:p>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8229600" cy="1143000"/>
          </a:xfrm>
        </p:spPr>
        <p:txBody>
          <a:bodyPr>
            <a:normAutofit fontScale="90000"/>
          </a:bodyPr>
          <a:lstStyle/>
          <a:p>
            <a:r>
              <a:rPr lang="en-US" dirty="0" smtClean="0"/>
              <a:t>Types of Reinforcement Learning Algorithms</a:t>
            </a:r>
            <a:endParaRPr lang="en-US" dirty="0"/>
          </a:p>
        </p:txBody>
      </p:sp>
      <p:sp>
        <p:nvSpPr>
          <p:cNvPr id="3" name="Content Placeholder 2"/>
          <p:cNvSpPr>
            <a:spLocks noGrp="1"/>
          </p:cNvSpPr>
          <p:nvPr>
            <p:ph idx="1"/>
          </p:nvPr>
        </p:nvSpPr>
        <p:spPr>
          <a:xfrm>
            <a:off x="381000" y="2667000"/>
            <a:ext cx="8229600" cy="2362200"/>
          </a:xfrm>
        </p:spPr>
        <p:txBody>
          <a:bodyPr/>
          <a:lstStyle/>
          <a:p>
            <a:r>
              <a:rPr lang="en-US" dirty="0" smtClean="0"/>
              <a:t>Q-Learning</a:t>
            </a:r>
          </a:p>
          <a:p>
            <a:r>
              <a:rPr lang="en-US" dirty="0" smtClean="0"/>
              <a:t>Temporal Difference (TD)</a:t>
            </a:r>
          </a:p>
          <a:p>
            <a:r>
              <a:rPr lang="en-US" dirty="0" smtClean="0"/>
              <a:t>Deep Adversarial Networks</a:t>
            </a:r>
          </a:p>
          <a:p>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Terminologies</a:t>
            </a:r>
            <a:endParaRPr lang="en-US" dirty="0"/>
          </a:p>
        </p:txBody>
      </p:sp>
      <p:sp>
        <p:nvSpPr>
          <p:cNvPr id="3" name="Content Placeholder 2"/>
          <p:cNvSpPr>
            <a:spLocks noGrp="1"/>
          </p:cNvSpPr>
          <p:nvPr>
            <p:ph idx="1"/>
          </p:nvPr>
        </p:nvSpPr>
        <p:spPr/>
        <p:txBody>
          <a:bodyPr>
            <a:normAutofit fontScale="92500"/>
          </a:bodyPr>
          <a:lstStyle/>
          <a:p>
            <a:r>
              <a:rPr lang="en-US" b="1" dirty="0" smtClean="0"/>
              <a:t>Labeled data</a:t>
            </a:r>
            <a:r>
              <a:rPr lang="en-US" dirty="0" smtClean="0"/>
              <a:t>: Data consisting of a set of </a:t>
            </a:r>
            <a:r>
              <a:rPr lang="en-US" i="1" dirty="0" smtClean="0"/>
              <a:t>training examples,</a:t>
            </a:r>
            <a:r>
              <a:rPr lang="en-US" dirty="0" smtClean="0"/>
              <a:t> where each example is a </a:t>
            </a:r>
            <a:r>
              <a:rPr lang="en-US" i="1" dirty="0" smtClean="0"/>
              <a:t>pair</a:t>
            </a:r>
            <a:r>
              <a:rPr lang="en-US" dirty="0" smtClean="0"/>
              <a:t> consisting of an input and a desired output value (also called the </a:t>
            </a:r>
            <a:r>
              <a:rPr lang="en-US" i="1" dirty="0" smtClean="0"/>
              <a:t>supervisory signal, labels, etc</a:t>
            </a:r>
            <a:r>
              <a:rPr lang="en-US" dirty="0" smtClean="0"/>
              <a:t>)</a:t>
            </a:r>
          </a:p>
          <a:p>
            <a:r>
              <a:rPr lang="en-US" b="1" dirty="0" smtClean="0"/>
              <a:t>Classification: </a:t>
            </a:r>
            <a:r>
              <a:rPr lang="en-US" dirty="0" smtClean="0"/>
              <a:t>The goal is to predict discrete values, e.g. {1,0}, {True, False}, {spam, not spam}.</a:t>
            </a:r>
          </a:p>
          <a:p>
            <a:r>
              <a:rPr lang="en-US" b="1" dirty="0" smtClean="0"/>
              <a:t>Regression: </a:t>
            </a:r>
            <a:r>
              <a:rPr lang="en-US" dirty="0" smtClean="0"/>
              <a:t>The goal is to predict continuous values, e.g. home prices.</a:t>
            </a:r>
          </a:p>
          <a:p>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lassification of machine learning algorithms">
            <a:hlinkClick r:id="rId2"/>
          </p:cNvPr>
          <p:cNvPicPr>
            <a:picLocks noChangeAspect="1" noChangeArrowheads="1"/>
          </p:cNvPicPr>
          <p:nvPr/>
        </p:nvPicPr>
        <p:blipFill>
          <a:blip r:embed="rId3"/>
          <a:srcRect/>
          <a:stretch>
            <a:fillRect/>
          </a:stretch>
        </p:blipFill>
        <p:spPr bwMode="auto">
          <a:xfrm>
            <a:off x="209550" y="1295400"/>
            <a:ext cx="8934450" cy="3895725"/>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2"/>
          <a:srcRect/>
          <a:stretch>
            <a:fillRect/>
          </a:stretch>
        </p:blipFill>
        <p:spPr bwMode="auto">
          <a:xfrm>
            <a:off x="1366838" y="914400"/>
            <a:ext cx="6410325" cy="4543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2"/>
          <a:srcRect/>
          <a:stretch>
            <a:fillRect/>
          </a:stretch>
        </p:blipFill>
        <p:spPr bwMode="auto">
          <a:xfrm>
            <a:off x="823913" y="1471613"/>
            <a:ext cx="7496175" cy="3914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descr="Image result for unsupervised learning">
            <a:hlinkClick r:id="rId2"/>
          </p:cNvPr>
          <p:cNvPicPr>
            <a:picLocks noChangeAspect="1" noChangeArrowheads="1"/>
          </p:cNvPicPr>
          <p:nvPr/>
        </p:nvPicPr>
        <p:blipFill>
          <a:blip r:embed="rId3"/>
          <a:srcRect/>
          <a:stretch>
            <a:fillRect/>
          </a:stretch>
        </p:blipFill>
        <p:spPr bwMode="auto">
          <a:xfrm>
            <a:off x="2133600" y="1447800"/>
            <a:ext cx="5105400" cy="3762375"/>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304800" y="762000"/>
            <a:ext cx="8686799" cy="53340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 y="66040"/>
          <a:ext cx="9143999" cy="6385560"/>
        </p:xfrm>
        <a:graphic>
          <a:graphicData uri="http://schemas.openxmlformats.org/drawingml/2006/table">
            <a:tbl>
              <a:tblPr firstRow="1" bandRow="1">
                <a:tableStyleId>{5C22544A-7EE6-4342-B048-85BDC9FD1C3A}</a:tableStyleId>
              </a:tblPr>
              <a:tblGrid>
                <a:gridCol w="1915885"/>
                <a:gridCol w="2525485"/>
                <a:gridCol w="4702629"/>
              </a:tblGrid>
              <a:tr h="294640">
                <a:tc>
                  <a:txBody>
                    <a:bodyPr/>
                    <a:lstStyle/>
                    <a:p>
                      <a:r>
                        <a:rPr lang="en-US" dirty="0" smtClean="0"/>
                        <a:t>Brain Parts </a:t>
                      </a:r>
                      <a:endParaRPr lang="en-US" dirty="0"/>
                    </a:p>
                  </a:txBody>
                  <a:tcPr/>
                </a:tc>
                <a:tc>
                  <a:txBody>
                    <a:bodyPr/>
                    <a:lstStyle/>
                    <a:p>
                      <a:r>
                        <a:rPr lang="en-US" dirty="0" smtClean="0"/>
                        <a:t>Sub Parts</a:t>
                      </a:r>
                      <a:endParaRPr lang="en-US" dirty="0"/>
                    </a:p>
                  </a:txBody>
                  <a:tcPr/>
                </a:tc>
                <a:tc>
                  <a:txBody>
                    <a:bodyPr/>
                    <a:lstStyle/>
                    <a:p>
                      <a:r>
                        <a:rPr lang="en-US" dirty="0" smtClean="0"/>
                        <a:t>Functions</a:t>
                      </a:r>
                      <a:endParaRPr lang="en-US" dirty="0"/>
                    </a:p>
                  </a:txBody>
                  <a:tcPr/>
                </a:tc>
              </a:tr>
              <a:tr h="370840">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     Hind Brain </a:t>
                      </a:r>
                      <a:endParaRPr lang="en-US" b="1" dirty="0"/>
                    </a:p>
                  </a:txBody>
                  <a:tcPr anchor="ctr"/>
                </a:tc>
                <a:tc>
                  <a:txBody>
                    <a:bodyPr/>
                    <a:lstStyle/>
                    <a:p>
                      <a:r>
                        <a:rPr lang="en-US" sz="1400" dirty="0" smtClean="0"/>
                        <a:t>Medulla</a:t>
                      </a:r>
                      <a:r>
                        <a:rPr lang="en-US" sz="1400" baseline="0" dirty="0" smtClean="0"/>
                        <a:t> Oblongata</a:t>
                      </a:r>
                      <a:endParaRPr lang="en-US" sz="1400" dirty="0"/>
                    </a:p>
                  </a:txBody>
                  <a:tcPr/>
                </a:tc>
                <a:tc>
                  <a:txBody>
                    <a:bodyPr/>
                    <a:lstStyle/>
                    <a:p>
                      <a:r>
                        <a:rPr lang="en-US" sz="1400" b="1" dirty="0" smtClean="0"/>
                        <a:t>Breathing , Heart Rate and BP</a:t>
                      </a:r>
                      <a:endParaRPr lang="en-US" sz="1400" b="1" dirty="0"/>
                    </a:p>
                  </a:txBody>
                  <a:tcPr/>
                </a:tc>
              </a:tr>
              <a:tr h="370840">
                <a:tc vMerge="1">
                  <a:txBody>
                    <a:bodyPr/>
                    <a:lstStyle/>
                    <a:p>
                      <a:endParaRPr lang="en-US" dirty="0"/>
                    </a:p>
                  </a:txBody>
                  <a:tcPr/>
                </a:tc>
                <a:tc>
                  <a:txBody>
                    <a:bodyPr/>
                    <a:lstStyle/>
                    <a:p>
                      <a:r>
                        <a:rPr lang="en-US" sz="1400" dirty="0" smtClean="0"/>
                        <a:t>Pons</a:t>
                      </a:r>
                      <a:endParaRPr lang="en-US" sz="1400" dirty="0"/>
                    </a:p>
                  </a:txBody>
                  <a:tcPr/>
                </a:tc>
                <a:tc>
                  <a:txBody>
                    <a:bodyPr/>
                    <a:lstStyle/>
                    <a:p>
                      <a:r>
                        <a:rPr lang="en-US" sz="1400" b="1" dirty="0" smtClean="0"/>
                        <a:t>Sleep / Dream</a:t>
                      </a:r>
                      <a:endParaRPr lang="en-US" sz="1400" b="1" dirty="0"/>
                    </a:p>
                  </a:txBody>
                  <a:tcPr/>
                </a:tc>
              </a:tr>
              <a:tr h="370840">
                <a:tc vMerge="1">
                  <a:txBody>
                    <a:bodyPr/>
                    <a:lstStyle/>
                    <a:p>
                      <a:endParaRPr lang="en-US" dirty="0"/>
                    </a:p>
                  </a:txBody>
                  <a:tcPr/>
                </a:tc>
                <a:tc>
                  <a:txBody>
                    <a:bodyPr/>
                    <a:lstStyle/>
                    <a:p>
                      <a:r>
                        <a:rPr lang="en-US" sz="1400" dirty="0" smtClean="0"/>
                        <a:t>Cerebellum </a:t>
                      </a:r>
                      <a:endParaRPr lang="en-US" sz="1400" dirty="0"/>
                    </a:p>
                  </a:txBody>
                  <a:tcPr/>
                </a:tc>
                <a:tc>
                  <a:txBody>
                    <a:bodyPr/>
                    <a:lstStyle/>
                    <a:p>
                      <a:r>
                        <a:rPr lang="en-US" sz="1400" b="1" dirty="0" smtClean="0"/>
                        <a:t>Posture / Equilibrium of body , Stores memory of movement</a:t>
                      </a:r>
                      <a:r>
                        <a:rPr lang="en-US" sz="1400" b="1" baseline="0" dirty="0" smtClean="0"/>
                        <a:t> pattern (Walk , Dance or Ride Cycle ) </a:t>
                      </a:r>
                      <a:endParaRPr lang="en-US" sz="1400" b="1" dirty="0"/>
                    </a:p>
                  </a:txBody>
                  <a:tcPr/>
                </a:tc>
              </a:tr>
              <a:tr h="370840">
                <a:tc>
                  <a:txBody>
                    <a:bodyPr/>
                    <a:lstStyle/>
                    <a:p>
                      <a:pPr algn="ctr"/>
                      <a:endParaRPr lang="en-US" dirty="0" smtClean="0"/>
                    </a:p>
                    <a:p>
                      <a:pPr algn="ctr"/>
                      <a:r>
                        <a:rPr lang="en-US" b="1" dirty="0" smtClean="0"/>
                        <a:t>Mid Brain </a:t>
                      </a:r>
                      <a:endParaRPr lang="en-US" b="1" dirty="0"/>
                    </a:p>
                  </a:txBody>
                  <a:tcPr anchor="ctr"/>
                </a:tc>
                <a:tc>
                  <a:txBody>
                    <a:bodyPr/>
                    <a:lstStyle/>
                    <a:p>
                      <a:r>
                        <a:rPr lang="en-US" sz="1400" dirty="0" smtClean="0"/>
                        <a:t>Special Reflexes and Visual</a:t>
                      </a:r>
                      <a:r>
                        <a:rPr lang="en-US" sz="1400" baseline="0" dirty="0" smtClean="0"/>
                        <a:t> and auditory emotion are found here . Reticular activity system.</a:t>
                      </a:r>
                      <a:endParaRPr lang="en-US" sz="1400" dirty="0"/>
                    </a:p>
                  </a:txBody>
                  <a:tcPr/>
                </a:tc>
                <a:tc>
                  <a:txBody>
                    <a:bodyPr/>
                    <a:lstStyle/>
                    <a:p>
                      <a:r>
                        <a:rPr lang="en-US" sz="1400" b="1" dirty="0" smtClean="0"/>
                        <a:t>Alert and Active </a:t>
                      </a:r>
                      <a:endParaRPr lang="en-US" sz="1400" b="1"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Pituitary gland </a:t>
                      </a:r>
                    </a:p>
                    <a:p>
                      <a:pPr algn="ctr"/>
                      <a:endParaRPr lang="en-US" b="1" dirty="0"/>
                    </a:p>
                  </a:txBody>
                  <a:tcPr anchor="ct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kern="1200" dirty="0" smtClean="0">
                          <a:solidFill>
                            <a:schemeClr val="dk1"/>
                          </a:solidFill>
                          <a:latin typeface="+mn-lt"/>
                          <a:ea typeface="+mn-ea"/>
                          <a:cs typeface="+mn-cs"/>
                        </a:rPr>
                        <a:t>It secretes hormones from both the front part (anterior) and the back part (posterior) of the gland. Hormones are chemicals that carry messages from one cell to another through your bloodstream </a:t>
                      </a:r>
                      <a:endParaRPr lang="en-US" sz="1400" dirty="0"/>
                    </a:p>
                  </a:txBody>
                  <a:tcPr/>
                </a:tc>
                <a:tc hMerge="1">
                  <a:txBody>
                    <a:bodyPr/>
                    <a:lstStyle/>
                    <a:p>
                      <a:endParaRPr lang="en-US" sz="1400" b="1" dirty="0"/>
                    </a:p>
                  </a:txBody>
                  <a:tcPr/>
                </a:tc>
              </a:tr>
              <a:tr h="370840">
                <a:tc rowSpan="5">
                  <a:txBody>
                    <a:bodyPr/>
                    <a:lstStyle/>
                    <a:p>
                      <a:r>
                        <a:rPr lang="en-US" b="1" dirty="0" smtClean="0"/>
                        <a:t>Forebrain</a:t>
                      </a:r>
                      <a:r>
                        <a:rPr lang="en-US" baseline="0" dirty="0" smtClean="0"/>
                        <a:t>  (Cognitive , Emotional and Motor Activities) </a:t>
                      </a:r>
                      <a:endParaRPr lang="en-US" dirty="0"/>
                    </a:p>
                  </a:txBody>
                  <a:tcPr anchor="ctr"/>
                </a:tc>
                <a:tc>
                  <a:txBody>
                    <a:bodyPr/>
                    <a:lstStyle/>
                    <a:p>
                      <a:r>
                        <a:rPr lang="en-US" sz="1400" dirty="0" smtClean="0"/>
                        <a:t>Hypothalamus</a:t>
                      </a:r>
                      <a:endParaRPr lang="en-US" sz="1400" dirty="0"/>
                    </a:p>
                  </a:txBody>
                  <a:tcPr/>
                </a:tc>
                <a:tc>
                  <a:txBody>
                    <a:bodyPr/>
                    <a:lstStyle/>
                    <a:p>
                      <a:r>
                        <a:rPr lang="en-US" sz="1400" b="1" dirty="0" smtClean="0"/>
                        <a:t>Emotion / motivation ( Eating , Drinking , Sleeping , Temperature ,etc.) </a:t>
                      </a:r>
                      <a:r>
                        <a:rPr lang="en-US" sz="1400" b="1" baseline="0" dirty="0" smtClean="0"/>
                        <a:t> HR , BP </a:t>
                      </a:r>
                      <a:endParaRPr lang="en-US" sz="1400" b="1" dirty="0"/>
                    </a:p>
                  </a:txBody>
                  <a:tcPr/>
                </a:tc>
              </a:tr>
              <a:tr h="370840">
                <a:tc vMerge="1">
                  <a:txBody>
                    <a:bodyPr/>
                    <a:lstStyle/>
                    <a:p>
                      <a:endParaRPr lang="en-US" dirty="0"/>
                    </a:p>
                  </a:txBody>
                  <a:tcPr/>
                </a:tc>
                <a:tc>
                  <a:txBody>
                    <a:bodyPr/>
                    <a:lstStyle/>
                    <a:p>
                      <a:r>
                        <a:rPr lang="en-US" sz="1400" dirty="0" smtClean="0"/>
                        <a:t>Thalamus</a:t>
                      </a:r>
                      <a:endParaRPr lang="en-US" sz="1400" dirty="0"/>
                    </a:p>
                  </a:txBody>
                  <a:tcPr/>
                </a:tc>
                <a:tc>
                  <a:txBody>
                    <a:bodyPr/>
                    <a:lstStyle/>
                    <a:p>
                      <a:r>
                        <a:rPr lang="en-US" sz="1400" b="1" dirty="0" smtClean="0"/>
                        <a:t>Senses</a:t>
                      </a:r>
                      <a:r>
                        <a:rPr lang="en-US" sz="1400" b="1" baseline="0" dirty="0" smtClean="0"/>
                        <a:t> a signals coming from the sense organ and sends them to appropriate parts of cortex</a:t>
                      </a:r>
                      <a:endParaRPr lang="en-US" sz="1400" b="1" dirty="0"/>
                    </a:p>
                  </a:txBody>
                  <a:tcPr/>
                </a:tc>
              </a:tr>
              <a:tr h="370840">
                <a:tc vMerge="1">
                  <a:txBody>
                    <a:bodyPr/>
                    <a:lstStyle/>
                    <a:p>
                      <a:endParaRPr lang="en-US" dirty="0"/>
                    </a:p>
                  </a:txBody>
                  <a:tcPr/>
                </a:tc>
                <a:tc>
                  <a:txBody>
                    <a:bodyPr/>
                    <a:lstStyle/>
                    <a:p>
                      <a:r>
                        <a:rPr lang="en-US" sz="1400" dirty="0" smtClean="0"/>
                        <a:t>Limbic System</a:t>
                      </a:r>
                      <a:r>
                        <a:rPr lang="en-US" sz="1400" baseline="0" dirty="0" smtClean="0"/>
                        <a:t> </a:t>
                      </a:r>
                      <a:endParaRPr lang="en-US" sz="1400" dirty="0"/>
                    </a:p>
                  </a:txBody>
                  <a:tcPr/>
                </a:tc>
                <a:tc>
                  <a:txBody>
                    <a:bodyPr/>
                    <a:lstStyle/>
                    <a:p>
                      <a:r>
                        <a:rPr lang="en-US" sz="1400" b="1" dirty="0" smtClean="0"/>
                        <a:t>Long term memory </a:t>
                      </a:r>
                      <a:endParaRPr lang="en-US" sz="1400" b="1" dirty="0"/>
                    </a:p>
                  </a:txBody>
                  <a:tcPr/>
                </a:tc>
              </a:tr>
              <a:tr h="370840">
                <a:tc vMerge="1">
                  <a:txBody>
                    <a:bodyPr/>
                    <a:lstStyle/>
                    <a:p>
                      <a:endParaRPr lang="en-US" dirty="0"/>
                    </a:p>
                  </a:txBody>
                  <a:tcPr/>
                </a:tc>
                <a:tc>
                  <a:txBody>
                    <a:bodyPr/>
                    <a:lstStyle/>
                    <a:p>
                      <a:r>
                        <a:rPr lang="en-US" sz="1400" dirty="0" smtClean="0"/>
                        <a:t>Cerebrum </a:t>
                      </a:r>
                      <a:endParaRPr lang="en-US" sz="1400" dirty="0"/>
                    </a:p>
                  </a:txBody>
                  <a:tcPr/>
                </a:tc>
                <a:tc>
                  <a:txBody>
                    <a:bodyPr/>
                    <a:lstStyle/>
                    <a:p>
                      <a:r>
                        <a:rPr lang="en-US" sz="1400" b="1" dirty="0" smtClean="0"/>
                        <a:t>Attention , perception , learning memory and problem solving. </a:t>
                      </a:r>
                      <a:endParaRPr lang="en-US" sz="1400" b="1" dirty="0"/>
                    </a:p>
                  </a:txBody>
                  <a:tcPr/>
                </a:tc>
              </a:tr>
              <a:tr h="741680">
                <a:tc vMerge="1">
                  <a:txBody>
                    <a:bodyPr/>
                    <a:lstStyle/>
                    <a:p>
                      <a:endParaRPr lang="en-US" dirty="0"/>
                    </a:p>
                  </a:txBody>
                  <a:tcPr/>
                </a:tc>
                <a:tc>
                  <a:txBody>
                    <a:bodyPr/>
                    <a:lstStyle/>
                    <a:p>
                      <a:endParaRPr lang="en-US" dirty="0" smtClean="0"/>
                    </a:p>
                    <a:p>
                      <a:r>
                        <a:rPr lang="en-US" dirty="0" smtClean="0"/>
                        <a:t>Cerebral Cortex</a:t>
                      </a:r>
                      <a:endParaRPr lang="en-US" dirty="0"/>
                    </a:p>
                  </a:txBody>
                  <a:tcPr/>
                </a:tc>
                <a:tc>
                  <a:txBody>
                    <a:bodyPr/>
                    <a:lstStyle/>
                    <a:p>
                      <a:r>
                        <a:rPr lang="en-US" sz="1400" b="0" kern="1200" dirty="0" smtClean="0">
                          <a:solidFill>
                            <a:schemeClr val="dk1"/>
                          </a:solidFill>
                          <a:latin typeface="+mn-lt"/>
                          <a:ea typeface="+mn-ea"/>
                          <a:cs typeface="+mn-cs"/>
                        </a:rPr>
                        <a:t>The </a:t>
                      </a:r>
                      <a:r>
                        <a:rPr lang="en-US" sz="1400" b="0" i="1" kern="1200" dirty="0" smtClean="0">
                          <a:solidFill>
                            <a:schemeClr val="dk1"/>
                          </a:solidFill>
                          <a:latin typeface="+mn-lt"/>
                          <a:ea typeface="+mn-ea"/>
                          <a:cs typeface="+mn-cs"/>
                        </a:rPr>
                        <a:t>cerebral cortex</a:t>
                      </a:r>
                      <a:r>
                        <a:rPr lang="en-US" sz="1400" b="0" kern="1200" dirty="0" smtClean="0">
                          <a:solidFill>
                            <a:schemeClr val="dk1"/>
                          </a:solidFill>
                          <a:latin typeface="+mn-lt"/>
                          <a:ea typeface="+mn-ea"/>
                          <a:cs typeface="+mn-cs"/>
                        </a:rPr>
                        <a:t> is the thin layer of the brain that covers the outer portion (1.5mm to 5mm) of the cerebrum. It is covered by the meninges and often referred to as gray matter. The </a:t>
                      </a:r>
                      <a:r>
                        <a:rPr lang="en-US" sz="1400" b="0" i="1" kern="1200" dirty="0" smtClean="0">
                          <a:solidFill>
                            <a:schemeClr val="dk1"/>
                          </a:solidFill>
                          <a:latin typeface="+mn-lt"/>
                          <a:ea typeface="+mn-ea"/>
                          <a:cs typeface="+mn-cs"/>
                        </a:rPr>
                        <a:t>cerebral cortex</a:t>
                      </a:r>
                      <a:r>
                        <a:rPr lang="en-US" sz="1400" b="0" kern="1200" dirty="0" smtClean="0">
                          <a:solidFill>
                            <a:schemeClr val="dk1"/>
                          </a:solidFill>
                          <a:latin typeface="+mn-lt"/>
                          <a:ea typeface="+mn-ea"/>
                          <a:cs typeface="+mn-cs"/>
                        </a:rPr>
                        <a:t> is the largest region of the cerebrum and plays a key role in memory, attention, perception, cognition, awareness, thought, language, and consciousness.</a:t>
                      </a:r>
                      <a:endParaRPr lang="en-US" sz="1400" dirty="0"/>
                    </a:p>
                  </a:txBody>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Human Memory Model</a:t>
            </a:r>
            <a:endParaRPr lang="en-US" dirty="0"/>
          </a:p>
        </p:txBody>
      </p:sp>
      <p:pic>
        <p:nvPicPr>
          <p:cNvPr id="121860" name="Picture 4"/>
          <p:cNvPicPr>
            <a:picLocks noChangeAspect="1" noChangeArrowheads="1"/>
          </p:cNvPicPr>
          <p:nvPr/>
        </p:nvPicPr>
        <p:blipFill>
          <a:blip r:embed="rId2"/>
          <a:srcRect/>
          <a:stretch>
            <a:fillRect/>
          </a:stretch>
        </p:blipFill>
        <p:spPr bwMode="auto">
          <a:xfrm>
            <a:off x="690563" y="1952625"/>
            <a:ext cx="7762875" cy="2952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1134</TotalTime>
  <Words>1672</Words>
  <Application>Microsoft Office PowerPoint</Application>
  <PresentationFormat>On-screen Show (4:3)</PresentationFormat>
  <Paragraphs>232</Paragraphs>
  <Slides>77</Slides>
  <Notes>2</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Slide 1</vt:lpstr>
      <vt:lpstr>Slide 2</vt:lpstr>
      <vt:lpstr>Introduction to Artificial Intelligence and Machine Learning:</vt:lpstr>
      <vt:lpstr>Basic Facts about  Brain and  Neuron </vt:lpstr>
      <vt:lpstr>BRAIN</vt:lpstr>
      <vt:lpstr>Slide 6</vt:lpstr>
      <vt:lpstr>Slide 7</vt:lpstr>
      <vt:lpstr>Slide 8</vt:lpstr>
      <vt:lpstr>Human Memory Model</vt:lpstr>
      <vt:lpstr>Neuron</vt:lpstr>
      <vt:lpstr>The Structure of Neuron</vt:lpstr>
      <vt:lpstr>Slide 12</vt:lpstr>
      <vt:lpstr>Slide 13</vt:lpstr>
      <vt:lpstr>Synapse</vt:lpstr>
      <vt:lpstr>Some Neurotransmitters</vt:lpstr>
      <vt:lpstr>Slide 16</vt:lpstr>
      <vt:lpstr>Neural Organization</vt:lpstr>
      <vt:lpstr>What is Intelligence ?</vt:lpstr>
      <vt:lpstr>Applications of AI?</vt:lpstr>
      <vt:lpstr>Predicting the Future </vt:lpstr>
      <vt:lpstr>Chatbots</vt:lpstr>
      <vt:lpstr>Self Driving Car</vt:lpstr>
      <vt:lpstr>AI Eye Doctor </vt:lpstr>
      <vt:lpstr>AI Dream Machine </vt:lpstr>
      <vt:lpstr>AI Music Computer  </vt:lpstr>
      <vt:lpstr>What is Artificial Intelligence?</vt:lpstr>
      <vt:lpstr>Slide 27</vt:lpstr>
      <vt:lpstr>Slide 28</vt:lpstr>
      <vt:lpstr>Slide 29</vt:lpstr>
      <vt:lpstr>What is Machine Learning ?</vt:lpstr>
      <vt:lpstr>What is Learning? </vt:lpstr>
      <vt:lpstr>What is Machine Learning ? </vt:lpstr>
      <vt:lpstr>How do Machine / Computer Learn?</vt:lpstr>
      <vt:lpstr>Learning through Data Set </vt:lpstr>
      <vt:lpstr>Problem Statement :Determine the Specie Of the Flower </vt:lpstr>
      <vt:lpstr>Slide 36</vt:lpstr>
      <vt:lpstr>Slide 37</vt:lpstr>
      <vt:lpstr>Slide 38</vt:lpstr>
      <vt:lpstr>Slide 39</vt:lpstr>
      <vt:lpstr>Slide 40</vt:lpstr>
      <vt:lpstr>Slide 41</vt:lpstr>
      <vt:lpstr>Machine Learning Life Cycle </vt:lpstr>
      <vt:lpstr>Machine Learning Life Cycle </vt:lpstr>
      <vt:lpstr>Slide 44</vt:lpstr>
      <vt:lpstr>Example </vt:lpstr>
      <vt:lpstr>Types of Machine Learning Techniques </vt:lpstr>
      <vt:lpstr>Classification of Machine Learning</vt:lpstr>
      <vt:lpstr>1. Supervised Learning  </vt:lpstr>
      <vt:lpstr>Slide 49</vt:lpstr>
      <vt:lpstr>Slide 50</vt:lpstr>
      <vt:lpstr>Types of Supervised Learning   (Task Driven . Develop Prediction Model based on Input and Output Data)</vt:lpstr>
      <vt:lpstr>Real time Applications </vt:lpstr>
      <vt:lpstr>2. Unsupervised Learning </vt:lpstr>
      <vt:lpstr>Slide 54</vt:lpstr>
      <vt:lpstr>Types of Unsupervised Learning </vt:lpstr>
      <vt:lpstr>Slide 56</vt:lpstr>
      <vt:lpstr>Slide 57</vt:lpstr>
      <vt:lpstr>Slide 58</vt:lpstr>
      <vt:lpstr>Slide 59</vt:lpstr>
      <vt:lpstr>Use Cases / Real Life Examples</vt:lpstr>
      <vt:lpstr>3. Semi Supervised </vt:lpstr>
      <vt:lpstr>Slide 62</vt:lpstr>
      <vt:lpstr>Types </vt:lpstr>
      <vt:lpstr>Applications </vt:lpstr>
      <vt:lpstr>4. Reinforcement Learning</vt:lpstr>
      <vt:lpstr>Slide 66</vt:lpstr>
      <vt:lpstr>Slide 67</vt:lpstr>
      <vt:lpstr>Slide 68</vt:lpstr>
      <vt:lpstr>Slide 69</vt:lpstr>
      <vt:lpstr>Use cases</vt:lpstr>
      <vt:lpstr>Types of Reinforcement Learning Algorithms</vt:lpstr>
      <vt:lpstr>Terminologies</vt:lpstr>
      <vt:lpstr>Slide 73</vt:lpstr>
      <vt:lpstr>Slide 74</vt:lpstr>
      <vt:lpstr>Slide 75</vt:lpstr>
      <vt:lpstr>Slide 76</vt:lpstr>
      <vt:lpstr>Slide 77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user</dc:creator>
  <cp:lastModifiedBy>user</cp:lastModifiedBy>
  <cp:revision>127</cp:revision>
  <dcterms:created xsi:type="dcterms:W3CDTF">2006-08-16T00:00:00Z</dcterms:created>
  <dcterms:modified xsi:type="dcterms:W3CDTF">2018-01-21T17:11:26Z</dcterms:modified>
</cp:coreProperties>
</file>